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notesMasterIdLst>
    <p:notesMasterId r:id="rId32"/>
  </p:notesMasterIdLst>
  <p:sldIdLst>
    <p:sldId id="257" r:id="rId4"/>
    <p:sldId id="269" r:id="rId5"/>
    <p:sldId id="268" r:id="rId6"/>
    <p:sldId id="271" r:id="rId7"/>
    <p:sldId id="270" r:id="rId8"/>
    <p:sldId id="277" r:id="rId9"/>
    <p:sldId id="267" r:id="rId10"/>
    <p:sldId id="261" r:id="rId11"/>
    <p:sldId id="281" r:id="rId12"/>
    <p:sldId id="278" r:id="rId13"/>
    <p:sldId id="287" r:id="rId14"/>
    <p:sldId id="264" r:id="rId15"/>
    <p:sldId id="280" r:id="rId16"/>
    <p:sldId id="284" r:id="rId17"/>
    <p:sldId id="285" r:id="rId18"/>
    <p:sldId id="262" r:id="rId19"/>
    <p:sldId id="265" r:id="rId20"/>
    <p:sldId id="286" r:id="rId21"/>
    <p:sldId id="289" r:id="rId22"/>
    <p:sldId id="272" r:id="rId23"/>
    <p:sldId id="266" r:id="rId24"/>
    <p:sldId id="263" r:id="rId25"/>
    <p:sldId id="273" r:id="rId26"/>
    <p:sldId id="288" r:id="rId27"/>
    <p:sldId id="282" r:id="rId28"/>
    <p:sldId id="274" r:id="rId29"/>
    <p:sldId id="290" r:id="rId30"/>
    <p:sldId id="275"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FF99"/>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79" d="100"/>
          <a:sy n="79" d="100"/>
        </p:scale>
        <p:origin x="942" y="78"/>
      </p:cViewPr>
      <p:guideLst/>
    </p:cSldViewPr>
  </p:slideViewPr>
  <p:notesTextViewPr>
    <p:cViewPr>
      <p:scale>
        <a:sx n="1" d="1"/>
        <a:sy n="1" d="1"/>
      </p:scale>
      <p:origin x="0" y="0"/>
    </p:cViewPr>
  </p:notesTextViewPr>
  <p:sorterViewPr>
    <p:cViewPr>
      <p:scale>
        <a:sx n="100" d="100"/>
        <a:sy n="100" d="100"/>
      </p:scale>
      <p:origin x="0" y="-40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83D3A-918F-4A66-8B92-E30204560DDE}" type="datetimeFigureOut">
              <a:rPr kumimoji="1" lang="ja-JP" altLang="en-US" smtClean="0"/>
              <a:t>2016/10/18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AEC31-66BF-4B7E-B61C-5BFC8C52F288}" type="slidenum">
              <a:rPr kumimoji="1" lang="ja-JP" altLang="en-US" smtClean="0"/>
              <a:t>‹#›</a:t>
            </a:fld>
            <a:endParaRPr kumimoji="1" lang="ja-JP" altLang="en-US"/>
          </a:p>
        </p:txBody>
      </p:sp>
    </p:spTree>
    <p:extLst>
      <p:ext uri="{BB962C8B-B14F-4D97-AF65-F5344CB8AC3E}">
        <p14:creationId xmlns:p14="http://schemas.microsoft.com/office/powerpoint/2010/main" val="13838305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76384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38082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65624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05510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409070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60067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50603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181996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158087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45587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64134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11369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06542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2044587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524104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3205575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4046287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576695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314147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16771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12477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406186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19639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71518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71060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75C04E5-268F-4979-BB98-995D626A3CFC}"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21200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4CE9A32-41EE-4E28-AA22-D2AE8C18CD37}"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355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BA27EE-3299-42FF-B7B7-5FFE79845B68}"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042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54352F-190C-401D-AB86-28A8ACD02D10}"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948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541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0957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846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712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1570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8049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989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939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FD2EFC-6AE7-4581-A6FD-2C3389E5D285}"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8986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4033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5121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3287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0153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5182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9069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4725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6774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8314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295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1C15B36-A93C-4827-8DDA-40D3DCDA6BC8}"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6905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4187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37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7506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495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F396E43-B1E9-4220-992C-CEF04463B327}"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823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77D3E45-EAD0-412F-BA4A-B9308F2C6E92}"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668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5AC1DB4-F27B-4393-8BE1-ED8D678C186E}"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51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85A4A63-36DA-40C8-BFE3-FACC1F680679}"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44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AA95A1-376A-419D-BA75-0664E0BD20AD}"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70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91D5740-CC8C-4F52-A3F5-3E216F410EC0}"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038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9D5504-FAB5-4AB4-97AC-0512CF19929F}" type="datetime1">
              <a:rPr lang="ja-JP" altLang="en-US" smtClean="0">
                <a:solidFill>
                  <a:prstClr val="black">
                    <a:tint val="75000"/>
                  </a:prstClr>
                </a:solidFill>
              </a:rPr>
              <a:t>2016/10/18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1219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4D135-C0DB-4235-8645-AB3F7D5797EC}"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C126E-3DE1-4036-8678-C085E78015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82324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DC23B-B4DA-4780-99BE-91894CE3BCF8}" type="datetimeFigureOut">
              <a:rPr lang="ja-JP" altLang="en-US" smtClean="0">
                <a:solidFill>
                  <a:prstClr val="black">
                    <a:tint val="75000"/>
                  </a:prstClr>
                </a:solidFill>
              </a:rPr>
              <a:pPr/>
              <a:t>2016/10/18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D0527-03DA-49C0-A980-B8117914CF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09145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hyperlink" Target="http://home.hiroshima-u.ac.jp/amphibia/mai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a:t>
            </a:fld>
            <a:endParaRPr lang="ja-JP" altLang="en-US" sz="1400">
              <a:solidFill>
                <a:schemeClr val="tx1"/>
              </a:solidFill>
            </a:endParaRPr>
          </a:p>
        </p:txBody>
      </p:sp>
      <p:sp>
        <p:nvSpPr>
          <p:cNvPr id="5" name="テキスト ボックス 4"/>
          <p:cNvSpPr txBox="1"/>
          <p:nvPr/>
        </p:nvSpPr>
        <p:spPr>
          <a:xfrm>
            <a:off x="692604" y="1244154"/>
            <a:ext cx="7758792" cy="2492990"/>
          </a:xfrm>
          <a:prstGeom prst="rect">
            <a:avLst/>
          </a:prstGeom>
          <a:noFill/>
        </p:spPr>
        <p:txBody>
          <a:bodyPr wrap="none" rtlCol="0">
            <a:spAutoFit/>
          </a:bodyPr>
          <a:lstStyle/>
          <a:p>
            <a:pPr algn="ctr">
              <a:lnSpc>
                <a:spcPct val="150000"/>
              </a:lnSpc>
            </a:pPr>
            <a:r>
              <a:rPr lang="en-US" altLang="ja-JP" sz="2000" dirty="0"/>
              <a:t> </a:t>
            </a:r>
            <a:r>
              <a:rPr lang="ja-JP" altLang="ja-JP" sz="2400" dirty="0" smtClean="0"/>
              <a:t>論文</a:t>
            </a:r>
            <a:r>
              <a:rPr lang="ja-JP" altLang="ja-JP" sz="2400" dirty="0"/>
              <a:t>タイトル</a:t>
            </a:r>
            <a:r>
              <a:rPr lang="ja-JP" altLang="ja-JP" sz="2400" dirty="0" smtClean="0"/>
              <a:t>：</a:t>
            </a:r>
            <a:endParaRPr lang="en-US" altLang="ja-JP" sz="2400" dirty="0" smtClean="0"/>
          </a:p>
          <a:p>
            <a:pPr algn="ctr">
              <a:lnSpc>
                <a:spcPct val="150000"/>
              </a:lnSpc>
            </a:pPr>
            <a:r>
              <a:rPr lang="en-US" altLang="ja-JP" sz="2400" dirty="0" smtClean="0"/>
              <a:t>“Genome </a:t>
            </a:r>
            <a:r>
              <a:rPr lang="en-US" altLang="ja-JP" sz="2400" dirty="0"/>
              <a:t>evolution in the allotetraploid frog </a:t>
            </a:r>
            <a:r>
              <a:rPr lang="en-US" altLang="ja-JP" sz="2400" i="1" dirty="0"/>
              <a:t>Xenopus </a:t>
            </a:r>
            <a:r>
              <a:rPr lang="en-US" altLang="ja-JP" sz="2400" i="1" dirty="0" smtClean="0"/>
              <a:t>laevis”</a:t>
            </a:r>
          </a:p>
          <a:p>
            <a:pPr algn="ctr">
              <a:lnSpc>
                <a:spcPct val="150000"/>
              </a:lnSpc>
            </a:pPr>
            <a:r>
              <a:rPr lang="ja-JP" altLang="ja-JP" sz="2800" dirty="0" smtClean="0"/>
              <a:t>異質四倍体アフリカツメガエル</a:t>
            </a:r>
            <a:r>
              <a:rPr lang="en-US" altLang="ja-JP" sz="2800" i="1" dirty="0" smtClean="0"/>
              <a:t>Xenopus laevis</a:t>
            </a:r>
          </a:p>
          <a:p>
            <a:pPr algn="ctr">
              <a:lnSpc>
                <a:spcPct val="150000"/>
              </a:lnSpc>
            </a:pPr>
            <a:r>
              <a:rPr lang="ja-JP" altLang="ja-JP" sz="2800" dirty="0" smtClean="0"/>
              <a:t>の</a:t>
            </a:r>
            <a:r>
              <a:rPr lang="ja-JP" altLang="ja-JP" sz="2800" dirty="0"/>
              <a:t>ゲノム</a:t>
            </a:r>
            <a:r>
              <a:rPr lang="ja-JP" altLang="ja-JP" sz="2800" dirty="0" smtClean="0"/>
              <a:t>進化</a:t>
            </a:r>
            <a:endParaRPr lang="ja-JP" altLang="ja-JP" sz="2800" dirty="0"/>
          </a:p>
        </p:txBody>
      </p:sp>
      <p:sp>
        <p:nvSpPr>
          <p:cNvPr id="3" name="テキスト ボックス 2"/>
          <p:cNvSpPr txBox="1"/>
          <p:nvPr/>
        </p:nvSpPr>
        <p:spPr>
          <a:xfrm>
            <a:off x="1025195" y="243840"/>
            <a:ext cx="7093610" cy="654988"/>
          </a:xfrm>
          <a:prstGeom prst="rect">
            <a:avLst/>
          </a:prstGeom>
          <a:noFill/>
        </p:spPr>
        <p:txBody>
          <a:bodyPr wrap="none" rtlCol="0">
            <a:spAutoFit/>
          </a:bodyPr>
          <a:lstStyle/>
          <a:p>
            <a:pPr algn="ctr">
              <a:lnSpc>
                <a:spcPct val="150000"/>
              </a:lnSpc>
            </a:pPr>
            <a:r>
              <a:rPr lang="ja-JP" altLang="ja-JP" sz="2800" dirty="0"/>
              <a:t>雑誌名</a:t>
            </a:r>
            <a:r>
              <a:rPr lang="ja-JP" altLang="ja-JP" sz="2800" dirty="0" smtClean="0"/>
              <a:t>：「</a:t>
            </a:r>
            <a:r>
              <a:rPr lang="en-US" altLang="ja-JP" sz="2800" dirty="0"/>
              <a:t>Nature</a:t>
            </a:r>
            <a:r>
              <a:rPr lang="ja-JP" altLang="ja-JP" sz="2800" dirty="0"/>
              <a:t>」（出版日：</a:t>
            </a:r>
            <a:r>
              <a:rPr lang="en-US" altLang="ja-JP" sz="2800" dirty="0"/>
              <a:t>10</a:t>
            </a:r>
            <a:r>
              <a:rPr lang="ja-JP" altLang="ja-JP" sz="2800" dirty="0"/>
              <a:t>月</a:t>
            </a:r>
            <a:r>
              <a:rPr lang="en-US" altLang="ja-JP" sz="2800" dirty="0"/>
              <a:t>20</a:t>
            </a:r>
            <a:r>
              <a:rPr lang="ja-JP" altLang="ja-JP" sz="2800" dirty="0"/>
              <a:t>日）</a:t>
            </a:r>
          </a:p>
        </p:txBody>
      </p:sp>
      <p:pic>
        <p:nvPicPr>
          <p:cNvPr id="8" name="Picture 4" descr="Xenopus_373m7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168" y="4049484"/>
            <a:ext cx="3228797" cy="2551644"/>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391769" y="5325306"/>
            <a:ext cx="3054041" cy="769441"/>
          </a:xfrm>
          <a:prstGeom prst="rect">
            <a:avLst/>
          </a:prstGeom>
          <a:noFill/>
        </p:spPr>
        <p:txBody>
          <a:bodyPr wrap="none" rtlCol="0">
            <a:spAutoFit/>
          </a:bodyPr>
          <a:lstStyle/>
          <a:p>
            <a:pPr algn="r"/>
            <a:r>
              <a:rPr lang="en-US" altLang="ja-JP" sz="2200" i="1" dirty="0"/>
              <a:t>Xenopus laevis </a:t>
            </a:r>
            <a:endParaRPr lang="en-US" altLang="ja-JP" sz="2200" i="1" dirty="0" smtClean="0"/>
          </a:p>
          <a:p>
            <a:pPr algn="r"/>
            <a:r>
              <a:rPr kumimoji="1" lang="ja-JP" altLang="en-US" sz="2200" dirty="0" smtClean="0">
                <a:latin typeface="ＭＳ Ｐゴシック" panose="020B0600070205080204" pitchFamily="50" charset="-128"/>
                <a:ea typeface="ＭＳ Ｐゴシック" panose="020B0600070205080204" pitchFamily="50" charset="-128"/>
                <a:cs typeface="Arial" panose="020B0604020202020204" pitchFamily="34" charset="0"/>
              </a:rPr>
              <a:t>学名：ゼノパス・レービス</a:t>
            </a:r>
          </a:p>
        </p:txBody>
      </p:sp>
    </p:spTree>
    <p:extLst>
      <p:ext uri="{BB962C8B-B14F-4D97-AF65-F5344CB8AC3E}">
        <p14:creationId xmlns:p14="http://schemas.microsoft.com/office/powerpoint/2010/main" val="99383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10</a:t>
            </a:fld>
            <a:endParaRPr lang="ja-JP" altLang="en-US" sz="1400">
              <a:solidFill>
                <a:schemeClr val="tx1"/>
              </a:solidFill>
            </a:endParaRPr>
          </a:p>
        </p:txBody>
      </p:sp>
      <p:sp>
        <p:nvSpPr>
          <p:cNvPr id="4" name="円/楕円 3"/>
          <p:cNvSpPr/>
          <p:nvPr/>
        </p:nvSpPr>
        <p:spPr>
          <a:xfrm rot="5400000">
            <a:off x="579362" y="1218600"/>
            <a:ext cx="1099264" cy="1392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 name="円/楕円 4"/>
          <p:cNvSpPr/>
          <p:nvPr/>
        </p:nvSpPr>
        <p:spPr>
          <a:xfrm rot="5400000">
            <a:off x="579362" y="3276477"/>
            <a:ext cx="1099264" cy="1392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6" name="グループ化 5"/>
          <p:cNvGrpSpPr/>
          <p:nvPr/>
        </p:nvGrpSpPr>
        <p:grpSpPr>
          <a:xfrm rot="16200000">
            <a:off x="1141624" y="1780454"/>
            <a:ext cx="396000" cy="210058"/>
            <a:chOff x="1286542" y="1589959"/>
            <a:chExt cx="493117" cy="210058"/>
          </a:xfrm>
        </p:grpSpPr>
        <p:grpSp>
          <p:nvGrpSpPr>
            <p:cNvPr id="58" name="グループ化 57"/>
            <p:cNvGrpSpPr/>
            <p:nvPr/>
          </p:nvGrpSpPr>
          <p:grpSpPr>
            <a:xfrm rot="5400000">
              <a:off x="1497101" y="1517458"/>
              <a:ext cx="72000" cy="493117"/>
              <a:chOff x="1084853" y="3284984"/>
              <a:chExt cx="126014" cy="1539524"/>
            </a:xfrm>
          </p:grpSpPr>
          <p:sp>
            <p:nvSpPr>
              <p:cNvPr id="62" name="角丸四角形 61"/>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3" name="角丸四角形 62"/>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59" name="グループ化 58"/>
            <p:cNvGrpSpPr/>
            <p:nvPr/>
          </p:nvGrpSpPr>
          <p:grpSpPr>
            <a:xfrm rot="5400000">
              <a:off x="1497101" y="1379400"/>
              <a:ext cx="72000" cy="493117"/>
              <a:chOff x="1084853" y="3284984"/>
              <a:chExt cx="126014" cy="1539524"/>
            </a:xfrm>
          </p:grpSpPr>
          <p:sp>
            <p:nvSpPr>
              <p:cNvPr id="60" name="角丸四角形 59"/>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1" name="角丸四角形 60"/>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grpSp>
        <p:nvGrpSpPr>
          <p:cNvPr id="7" name="グループ化 6"/>
          <p:cNvGrpSpPr/>
          <p:nvPr/>
        </p:nvGrpSpPr>
        <p:grpSpPr>
          <a:xfrm rot="5400000">
            <a:off x="1457679" y="2514883"/>
            <a:ext cx="755532" cy="845938"/>
            <a:chOff x="4506469" y="3963796"/>
            <a:chExt cx="755532" cy="1242531"/>
          </a:xfrm>
        </p:grpSpPr>
        <p:cxnSp>
          <p:nvCxnSpPr>
            <p:cNvPr id="56" name="直線矢印コネクタ 55"/>
            <p:cNvCxnSpPr/>
            <p:nvPr/>
          </p:nvCxnSpPr>
          <p:spPr>
            <a:xfrm flipV="1">
              <a:off x="4881854" y="3963796"/>
              <a:ext cx="0" cy="835564"/>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sp>
          <p:nvSpPr>
            <p:cNvPr id="57" name="フリーフォーム 56"/>
            <p:cNvSpPr/>
            <p:nvPr/>
          </p:nvSpPr>
          <p:spPr>
            <a:xfrm>
              <a:off x="4506469" y="4799361"/>
              <a:ext cx="755532" cy="406966"/>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8" name="円/楕円 7"/>
          <p:cNvSpPr/>
          <p:nvPr/>
        </p:nvSpPr>
        <p:spPr>
          <a:xfrm rot="5400000">
            <a:off x="2008745" y="2493796"/>
            <a:ext cx="1551712"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9" name="グループ化 8"/>
          <p:cNvGrpSpPr/>
          <p:nvPr/>
        </p:nvGrpSpPr>
        <p:grpSpPr>
          <a:xfrm>
            <a:off x="2623777" y="2391246"/>
            <a:ext cx="72000" cy="493117"/>
            <a:chOff x="1084853" y="3284984"/>
            <a:chExt cx="126014" cy="1539524"/>
          </a:xfrm>
          <a:solidFill>
            <a:schemeClr val="bg1"/>
          </a:solidFill>
        </p:grpSpPr>
        <p:sp>
          <p:nvSpPr>
            <p:cNvPr id="54" name="角丸四角形 53"/>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5" name="角丸四角形 54"/>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0" name="グループ化 9"/>
          <p:cNvGrpSpPr/>
          <p:nvPr/>
        </p:nvGrpSpPr>
        <p:grpSpPr>
          <a:xfrm>
            <a:off x="2623777" y="3101033"/>
            <a:ext cx="72000" cy="493117"/>
            <a:chOff x="1084853" y="3284984"/>
            <a:chExt cx="126014" cy="1539524"/>
          </a:xfrm>
          <a:solidFill>
            <a:srgbClr val="66FF99"/>
          </a:solidFill>
        </p:grpSpPr>
        <p:sp>
          <p:nvSpPr>
            <p:cNvPr id="52" name="角丸四角形 51"/>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3" name="角丸四角形 52"/>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cxnSp>
        <p:nvCxnSpPr>
          <p:cNvPr id="15" name="直線コネクタ 14"/>
          <p:cNvCxnSpPr/>
          <p:nvPr/>
        </p:nvCxnSpPr>
        <p:spPr>
          <a:xfrm>
            <a:off x="489857" y="4900234"/>
            <a:ext cx="2771616"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7" name="グループ化 16"/>
          <p:cNvGrpSpPr/>
          <p:nvPr/>
        </p:nvGrpSpPr>
        <p:grpSpPr>
          <a:xfrm>
            <a:off x="1241588" y="3754572"/>
            <a:ext cx="208263" cy="396000"/>
            <a:chOff x="2885737" y="4226173"/>
            <a:chExt cx="208263" cy="493117"/>
          </a:xfrm>
        </p:grpSpPr>
        <p:grpSp>
          <p:nvGrpSpPr>
            <p:cNvPr id="34" name="グループ化 33"/>
            <p:cNvGrpSpPr/>
            <p:nvPr/>
          </p:nvGrpSpPr>
          <p:grpSpPr>
            <a:xfrm>
              <a:off x="2885737" y="4226173"/>
              <a:ext cx="72000" cy="493117"/>
              <a:chOff x="1084853" y="3284984"/>
              <a:chExt cx="126014" cy="1539524"/>
            </a:xfrm>
            <a:solidFill>
              <a:srgbClr val="66FF99"/>
            </a:solidFill>
          </p:grpSpPr>
          <p:sp>
            <p:nvSpPr>
              <p:cNvPr id="38" name="角丸四角形 37"/>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9" name="角丸四角形 38"/>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35" name="グループ化 34"/>
            <p:cNvGrpSpPr/>
            <p:nvPr/>
          </p:nvGrpSpPr>
          <p:grpSpPr>
            <a:xfrm>
              <a:off x="3022000" y="4226173"/>
              <a:ext cx="72000" cy="493117"/>
              <a:chOff x="1084853" y="3284984"/>
              <a:chExt cx="126014" cy="1539524"/>
            </a:xfrm>
            <a:solidFill>
              <a:srgbClr val="66FF99"/>
            </a:solidFill>
          </p:grpSpPr>
          <p:sp>
            <p:nvSpPr>
              <p:cNvPr id="36" name="角丸四角形 35"/>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7" name="角丸四角形 36"/>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sp>
        <p:nvSpPr>
          <p:cNvPr id="18" name="テキスト ボックス 17"/>
          <p:cNvSpPr txBox="1"/>
          <p:nvPr/>
        </p:nvSpPr>
        <p:spPr>
          <a:xfrm>
            <a:off x="2207675" y="1830682"/>
            <a:ext cx="1018227" cy="369332"/>
          </a:xfrm>
          <a:prstGeom prst="rect">
            <a:avLst/>
          </a:prstGeom>
          <a:noFill/>
        </p:spPr>
        <p:txBody>
          <a:bodyPr wrap="none" rtlCol="0">
            <a:spAutoFit/>
          </a:bodyPr>
          <a:lstStyle/>
          <a:p>
            <a:r>
              <a:rPr lang="ja-JP" altLang="en-US" dirty="0">
                <a:solidFill>
                  <a:prstClr val="black"/>
                </a:solidFill>
                <a:latin typeface="Arial" panose="020B0604020202020204" pitchFamily="34" charset="0"/>
                <a:cs typeface="Arial" panose="020B0604020202020204" pitchFamily="34" charset="0"/>
              </a:rPr>
              <a:t>雑種</a:t>
            </a:r>
            <a:r>
              <a:rPr lang="en-US" altLang="ja-JP" dirty="0" smtClean="0">
                <a:solidFill>
                  <a:prstClr val="black"/>
                </a:solidFill>
                <a:latin typeface="Arial" panose="020B0604020202020204" pitchFamily="34" charset="0"/>
                <a:cs typeface="Arial" panose="020B0604020202020204" pitchFamily="34" charset="0"/>
              </a:rPr>
              <a:t>A/B</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19" name="テキスト ボックス 18"/>
          <p:cNvSpPr txBox="1"/>
          <p:nvPr/>
        </p:nvSpPr>
        <p:spPr>
          <a:xfrm>
            <a:off x="629365" y="4471941"/>
            <a:ext cx="1031051"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祖先種</a:t>
            </a:r>
            <a:r>
              <a:rPr lang="en-US" altLang="ja-JP" dirty="0">
                <a:solidFill>
                  <a:prstClr val="black"/>
                </a:solidFill>
                <a:latin typeface="Arial" panose="020B0604020202020204" pitchFamily="34" charset="0"/>
                <a:cs typeface="Arial" panose="020B0604020202020204" pitchFamily="34" charset="0"/>
              </a:rPr>
              <a:t>B</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0" name="テキスト ボックス 19"/>
          <p:cNvSpPr txBox="1"/>
          <p:nvPr/>
        </p:nvSpPr>
        <p:spPr>
          <a:xfrm>
            <a:off x="629365" y="990269"/>
            <a:ext cx="1031051"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祖先種</a:t>
            </a:r>
            <a:r>
              <a:rPr lang="en-US" altLang="ja-JP" dirty="0" smtClean="0">
                <a:solidFill>
                  <a:prstClr val="black"/>
                </a:solidFill>
                <a:latin typeface="Arial" panose="020B0604020202020204" pitchFamily="34" charset="0"/>
                <a:cs typeface="Arial" panose="020B0604020202020204" pitchFamily="34" charset="0"/>
              </a:rPr>
              <a:t>A</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1" name="テキスト ボックス 20"/>
          <p:cNvSpPr txBox="1"/>
          <p:nvPr/>
        </p:nvSpPr>
        <p:spPr>
          <a:xfrm>
            <a:off x="1996361" y="3755286"/>
            <a:ext cx="1571764" cy="584775"/>
          </a:xfrm>
          <a:prstGeom prst="rect">
            <a:avLst/>
          </a:prstGeom>
          <a:noFill/>
        </p:spPr>
        <p:txBody>
          <a:bodyPr wrap="squar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不稔で子孫が残せない</a:t>
            </a:r>
          </a:p>
        </p:txBody>
      </p:sp>
      <p:sp>
        <p:nvSpPr>
          <p:cNvPr id="25" name="テキスト ボックス 24"/>
          <p:cNvSpPr txBox="1"/>
          <p:nvPr/>
        </p:nvSpPr>
        <p:spPr>
          <a:xfrm>
            <a:off x="1437084" y="4897115"/>
            <a:ext cx="877163" cy="646331"/>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二倍体</a:t>
            </a:r>
            <a:endParaRPr lang="en-US" altLang="ja-JP" dirty="0" smtClean="0">
              <a:solidFill>
                <a:prstClr val="black"/>
              </a:solidFill>
              <a:latin typeface="Arial" panose="020B0604020202020204" pitchFamily="34" charset="0"/>
              <a:cs typeface="Arial" panose="020B0604020202020204" pitchFamily="34" charset="0"/>
            </a:endParaRPr>
          </a:p>
          <a:p>
            <a:r>
              <a:rPr lang="ja-JP" altLang="en-US" dirty="0" smtClean="0">
                <a:solidFill>
                  <a:prstClr val="black"/>
                </a:solidFill>
                <a:latin typeface="Arial" panose="020B0604020202020204" pitchFamily="34" charset="0"/>
                <a:cs typeface="Arial" panose="020B0604020202020204" pitchFamily="34" charset="0"/>
              </a:rPr>
              <a:t>（絶滅）</a:t>
            </a:r>
          </a:p>
        </p:txBody>
      </p:sp>
      <p:sp>
        <p:nvSpPr>
          <p:cNvPr id="64" name="正方形/長方形 63"/>
          <p:cNvSpPr/>
          <p:nvPr/>
        </p:nvSpPr>
        <p:spPr>
          <a:xfrm>
            <a:off x="933835" y="54242"/>
            <a:ext cx="7276352" cy="523220"/>
          </a:xfrm>
          <a:prstGeom prst="rect">
            <a:avLst/>
          </a:prstGeom>
        </p:spPr>
        <p:txBody>
          <a:bodyPr wrap="none">
            <a:spAutoFit/>
          </a:bodyPr>
          <a:lstStyle/>
          <a:p>
            <a:pPr algn="ctr"/>
            <a:r>
              <a:rPr lang="ja-JP" altLang="en-US" sz="2800" dirty="0" smtClean="0">
                <a:solidFill>
                  <a:prstClr val="black"/>
                </a:solidFill>
                <a:latin typeface="Arial" panose="020B0604020202020204" pitchFamily="34" charset="0"/>
                <a:cs typeface="Arial" panose="020B0604020202020204" pitchFamily="34" charset="0"/>
              </a:rPr>
              <a:t>染色体が複数あるとサブゲノムは分からない？</a:t>
            </a:r>
            <a:endParaRPr lang="ja-JP" altLang="en-US" sz="2800" dirty="0"/>
          </a:p>
        </p:txBody>
      </p:sp>
      <p:sp>
        <p:nvSpPr>
          <p:cNvPr id="11" name="円/楕円 10"/>
          <p:cNvSpPr/>
          <p:nvPr/>
        </p:nvSpPr>
        <p:spPr>
          <a:xfrm rot="5400000">
            <a:off x="4111814" y="2415692"/>
            <a:ext cx="2218806" cy="1048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46" name="グループ化 45"/>
          <p:cNvGrpSpPr/>
          <p:nvPr/>
        </p:nvGrpSpPr>
        <p:grpSpPr>
          <a:xfrm>
            <a:off x="5262547" y="1963088"/>
            <a:ext cx="72000" cy="493117"/>
            <a:chOff x="1084853" y="3284984"/>
            <a:chExt cx="126014" cy="1539524"/>
          </a:xfrm>
          <a:solidFill>
            <a:schemeClr val="bg1"/>
          </a:solidFill>
        </p:grpSpPr>
        <p:sp>
          <p:nvSpPr>
            <p:cNvPr id="50" name="角丸四角形 49"/>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1" name="角丸四角形 50"/>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47" name="グループ化 46"/>
          <p:cNvGrpSpPr/>
          <p:nvPr/>
        </p:nvGrpSpPr>
        <p:grpSpPr>
          <a:xfrm>
            <a:off x="5083395" y="1963088"/>
            <a:ext cx="72000" cy="493117"/>
            <a:chOff x="1084853" y="3284984"/>
            <a:chExt cx="126014" cy="1539524"/>
          </a:xfrm>
          <a:solidFill>
            <a:schemeClr val="bg1"/>
          </a:solidFill>
        </p:grpSpPr>
        <p:sp>
          <p:nvSpPr>
            <p:cNvPr id="48" name="角丸四角形 47"/>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9" name="角丸四角形 48"/>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40" name="グループ化 39"/>
          <p:cNvGrpSpPr/>
          <p:nvPr/>
        </p:nvGrpSpPr>
        <p:grpSpPr>
          <a:xfrm>
            <a:off x="5085156" y="2958791"/>
            <a:ext cx="72000" cy="493117"/>
            <a:chOff x="1084853" y="3284984"/>
            <a:chExt cx="126014" cy="1539524"/>
          </a:xfrm>
          <a:solidFill>
            <a:srgbClr val="66FF99"/>
          </a:solidFill>
        </p:grpSpPr>
        <p:sp>
          <p:nvSpPr>
            <p:cNvPr id="44" name="角丸四角形 43"/>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5" name="角丸四角形 44"/>
            <p:cNvSpPr/>
            <p:nvPr/>
          </p:nvSpPr>
          <p:spPr>
            <a:xfrm>
              <a:off x="1084853" y="3888403"/>
              <a:ext cx="126014" cy="9361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41" name="グループ化 40"/>
          <p:cNvGrpSpPr/>
          <p:nvPr/>
        </p:nvGrpSpPr>
        <p:grpSpPr>
          <a:xfrm>
            <a:off x="5260786" y="2958791"/>
            <a:ext cx="72000" cy="493117"/>
            <a:chOff x="1084853" y="3284984"/>
            <a:chExt cx="126014" cy="1539524"/>
          </a:xfrm>
          <a:solidFill>
            <a:srgbClr val="66FF99"/>
          </a:solidFill>
        </p:grpSpPr>
        <p:sp>
          <p:nvSpPr>
            <p:cNvPr id="42" name="角丸四角形 41"/>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3" name="角丸四角形 42"/>
            <p:cNvSpPr/>
            <p:nvPr/>
          </p:nvSpPr>
          <p:spPr>
            <a:xfrm>
              <a:off x="1084853" y="3888403"/>
              <a:ext cx="126014" cy="9361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cxnSp>
        <p:nvCxnSpPr>
          <p:cNvPr id="14" name="直線矢印コネクタ 13"/>
          <p:cNvCxnSpPr/>
          <p:nvPr/>
        </p:nvCxnSpPr>
        <p:spPr>
          <a:xfrm>
            <a:off x="3459002" y="2948970"/>
            <a:ext cx="1097839" cy="0"/>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4392390" y="4899598"/>
            <a:ext cx="3974318"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5710135" y="4897115"/>
            <a:ext cx="1338828"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異質</a:t>
            </a:r>
            <a:r>
              <a:rPr lang="ja-JP" altLang="en-US" dirty="0">
                <a:solidFill>
                  <a:prstClr val="black"/>
                </a:solidFill>
                <a:latin typeface="Arial" panose="020B0604020202020204" pitchFamily="34" charset="0"/>
                <a:cs typeface="Arial" panose="020B0604020202020204" pitchFamily="34" charset="0"/>
              </a:rPr>
              <a:t>四倍体</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3" name="テキスト ボックス 22"/>
          <p:cNvSpPr txBox="1"/>
          <p:nvPr/>
        </p:nvSpPr>
        <p:spPr>
          <a:xfrm>
            <a:off x="3413549" y="2290300"/>
            <a:ext cx="1156336" cy="646331"/>
          </a:xfrm>
          <a:prstGeom prst="rect">
            <a:avLst/>
          </a:prstGeom>
          <a:noFill/>
        </p:spPr>
        <p:txBody>
          <a:bodyPr wrap="squar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全ゲノム重複</a:t>
            </a:r>
          </a:p>
        </p:txBody>
      </p:sp>
      <p:sp>
        <p:nvSpPr>
          <p:cNvPr id="24" name="テキスト ボックス 23"/>
          <p:cNvSpPr txBox="1"/>
          <p:nvPr/>
        </p:nvSpPr>
        <p:spPr>
          <a:xfrm>
            <a:off x="4343555" y="4165040"/>
            <a:ext cx="1818134" cy="584775"/>
          </a:xfrm>
          <a:prstGeom prst="rect">
            <a:avLst/>
          </a:prstGeom>
          <a:noFill/>
        </p:spPr>
        <p:txBody>
          <a:bodyPr wrap="squar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精子や卵子を作り、子孫が残せる</a:t>
            </a:r>
          </a:p>
        </p:txBody>
      </p:sp>
      <p:sp>
        <p:nvSpPr>
          <p:cNvPr id="26" name="テキスト ボックス 25"/>
          <p:cNvSpPr txBox="1"/>
          <p:nvPr/>
        </p:nvSpPr>
        <p:spPr>
          <a:xfrm>
            <a:off x="4880259" y="1403576"/>
            <a:ext cx="646331"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新種</a:t>
            </a:r>
          </a:p>
        </p:txBody>
      </p:sp>
      <p:grpSp>
        <p:nvGrpSpPr>
          <p:cNvPr id="69" name="グループ化 68"/>
          <p:cNvGrpSpPr/>
          <p:nvPr/>
        </p:nvGrpSpPr>
        <p:grpSpPr>
          <a:xfrm rot="16200000">
            <a:off x="683318" y="1789043"/>
            <a:ext cx="493117" cy="210058"/>
            <a:chOff x="1286542" y="1589959"/>
            <a:chExt cx="493117" cy="210058"/>
          </a:xfrm>
        </p:grpSpPr>
        <p:grpSp>
          <p:nvGrpSpPr>
            <p:cNvPr id="70" name="グループ化 69"/>
            <p:cNvGrpSpPr/>
            <p:nvPr/>
          </p:nvGrpSpPr>
          <p:grpSpPr>
            <a:xfrm rot="5400000">
              <a:off x="1497101" y="1517458"/>
              <a:ext cx="72000" cy="493117"/>
              <a:chOff x="1084853" y="3284984"/>
              <a:chExt cx="126014" cy="1539524"/>
            </a:xfrm>
          </p:grpSpPr>
          <p:sp>
            <p:nvSpPr>
              <p:cNvPr id="74" name="角丸四角形 73"/>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75" name="角丸四角形 74"/>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71" name="グループ化 70"/>
            <p:cNvGrpSpPr/>
            <p:nvPr/>
          </p:nvGrpSpPr>
          <p:grpSpPr>
            <a:xfrm rot="5400000">
              <a:off x="1497101" y="1379400"/>
              <a:ext cx="72000" cy="493117"/>
              <a:chOff x="1084853" y="3284984"/>
              <a:chExt cx="126014" cy="1539524"/>
            </a:xfrm>
          </p:grpSpPr>
          <p:sp>
            <p:nvSpPr>
              <p:cNvPr id="72" name="角丸四角形 71"/>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73" name="角丸四角形 72"/>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grpSp>
        <p:nvGrpSpPr>
          <p:cNvPr id="76" name="グループ化 75"/>
          <p:cNvGrpSpPr/>
          <p:nvPr/>
        </p:nvGrpSpPr>
        <p:grpSpPr>
          <a:xfrm>
            <a:off x="811175" y="3726205"/>
            <a:ext cx="208263" cy="493117"/>
            <a:chOff x="2885737" y="4226173"/>
            <a:chExt cx="208263" cy="493117"/>
          </a:xfrm>
        </p:grpSpPr>
        <p:grpSp>
          <p:nvGrpSpPr>
            <p:cNvPr id="77" name="グループ化 76"/>
            <p:cNvGrpSpPr/>
            <p:nvPr/>
          </p:nvGrpSpPr>
          <p:grpSpPr>
            <a:xfrm>
              <a:off x="2885737" y="4226173"/>
              <a:ext cx="72000" cy="493117"/>
              <a:chOff x="1084853" y="3284984"/>
              <a:chExt cx="126014" cy="1539524"/>
            </a:xfrm>
            <a:solidFill>
              <a:srgbClr val="66FF99"/>
            </a:solidFill>
          </p:grpSpPr>
          <p:sp>
            <p:nvSpPr>
              <p:cNvPr id="81" name="角丸四角形 80"/>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82" name="角丸四角形 81"/>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78" name="グループ化 77"/>
            <p:cNvGrpSpPr/>
            <p:nvPr/>
          </p:nvGrpSpPr>
          <p:grpSpPr>
            <a:xfrm>
              <a:off x="3022000" y="4226173"/>
              <a:ext cx="72000" cy="493117"/>
              <a:chOff x="1084853" y="3284984"/>
              <a:chExt cx="126014" cy="1539524"/>
            </a:xfrm>
            <a:solidFill>
              <a:srgbClr val="66FF99"/>
            </a:solidFill>
          </p:grpSpPr>
          <p:sp>
            <p:nvSpPr>
              <p:cNvPr id="79" name="角丸四角形 78"/>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80" name="角丸四角形 79"/>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grpSp>
        <p:nvGrpSpPr>
          <p:cNvPr id="84" name="グループ化 83"/>
          <p:cNvGrpSpPr/>
          <p:nvPr/>
        </p:nvGrpSpPr>
        <p:grpSpPr>
          <a:xfrm>
            <a:off x="2842309" y="3145371"/>
            <a:ext cx="72000" cy="396000"/>
            <a:chOff x="1084853" y="3284984"/>
            <a:chExt cx="126014" cy="1539524"/>
          </a:xfrm>
          <a:solidFill>
            <a:srgbClr val="66FF99"/>
          </a:solidFill>
        </p:grpSpPr>
        <p:sp>
          <p:nvSpPr>
            <p:cNvPr id="88" name="角丸四角形 87"/>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89" name="角丸四角形 88"/>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85" name="グループ化 84"/>
          <p:cNvGrpSpPr/>
          <p:nvPr/>
        </p:nvGrpSpPr>
        <p:grpSpPr>
          <a:xfrm>
            <a:off x="2842309" y="2452523"/>
            <a:ext cx="72000" cy="396000"/>
            <a:chOff x="1084853" y="3284984"/>
            <a:chExt cx="126014" cy="1539524"/>
          </a:xfrm>
        </p:grpSpPr>
        <p:sp>
          <p:nvSpPr>
            <p:cNvPr id="86" name="角丸四角形 85"/>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87" name="角丸四角形 86"/>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91" name="グループ化 90"/>
          <p:cNvGrpSpPr/>
          <p:nvPr/>
        </p:nvGrpSpPr>
        <p:grpSpPr>
          <a:xfrm>
            <a:off x="5084430" y="3505201"/>
            <a:ext cx="72000" cy="396000"/>
            <a:chOff x="1084853" y="3284984"/>
            <a:chExt cx="126014" cy="1539524"/>
          </a:xfrm>
          <a:solidFill>
            <a:srgbClr val="66FF99"/>
          </a:solidFill>
        </p:grpSpPr>
        <p:sp>
          <p:nvSpPr>
            <p:cNvPr id="95" name="角丸四角形 94"/>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96" name="角丸四角形 95"/>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92" name="グループ化 91"/>
          <p:cNvGrpSpPr/>
          <p:nvPr/>
        </p:nvGrpSpPr>
        <p:grpSpPr>
          <a:xfrm>
            <a:off x="5261513" y="3505201"/>
            <a:ext cx="72000" cy="396000"/>
            <a:chOff x="1084853" y="3284984"/>
            <a:chExt cx="126014" cy="1539524"/>
          </a:xfrm>
          <a:solidFill>
            <a:srgbClr val="66FF99"/>
          </a:solidFill>
        </p:grpSpPr>
        <p:sp>
          <p:nvSpPr>
            <p:cNvPr id="93" name="角丸四角形 92"/>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94" name="角丸四角形 93"/>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98" name="グループ化 97"/>
          <p:cNvGrpSpPr/>
          <p:nvPr/>
        </p:nvGrpSpPr>
        <p:grpSpPr>
          <a:xfrm>
            <a:off x="5262410" y="2509498"/>
            <a:ext cx="72000" cy="396000"/>
            <a:chOff x="1084853" y="3284984"/>
            <a:chExt cx="126014" cy="1539524"/>
          </a:xfrm>
        </p:grpSpPr>
        <p:sp>
          <p:nvSpPr>
            <p:cNvPr id="102" name="角丸四角形 101"/>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3" name="角丸四角形 102"/>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99" name="グループ化 98"/>
          <p:cNvGrpSpPr/>
          <p:nvPr/>
        </p:nvGrpSpPr>
        <p:grpSpPr>
          <a:xfrm>
            <a:off x="5083532" y="2509498"/>
            <a:ext cx="72000" cy="396000"/>
            <a:chOff x="1084853" y="3284984"/>
            <a:chExt cx="126014" cy="1539524"/>
          </a:xfrm>
        </p:grpSpPr>
        <p:sp>
          <p:nvSpPr>
            <p:cNvPr id="100" name="角丸四角形 99"/>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1" name="角丸四角形 100"/>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55" name="グループ化 154"/>
          <p:cNvGrpSpPr/>
          <p:nvPr/>
        </p:nvGrpSpPr>
        <p:grpSpPr>
          <a:xfrm>
            <a:off x="5820007" y="918851"/>
            <a:ext cx="3218390" cy="3596269"/>
            <a:chOff x="5820007" y="918851"/>
            <a:chExt cx="3218390" cy="3596269"/>
          </a:xfrm>
        </p:grpSpPr>
        <p:sp>
          <p:nvSpPr>
            <p:cNvPr id="66" name="正方形/長方形 65"/>
            <p:cNvSpPr/>
            <p:nvPr/>
          </p:nvSpPr>
          <p:spPr>
            <a:xfrm>
              <a:off x="7552093" y="3219459"/>
              <a:ext cx="1486304" cy="369332"/>
            </a:xfrm>
            <a:prstGeom prst="rect">
              <a:avLst/>
            </a:prstGeom>
          </p:spPr>
          <p:txBody>
            <a:bodyPr wrap="none">
              <a:spAutoFit/>
            </a:bodyPr>
            <a:lstStyle/>
            <a:p>
              <a:r>
                <a:rPr lang="ja-JP" altLang="en-US" dirty="0" smtClean="0">
                  <a:solidFill>
                    <a:prstClr val="black"/>
                  </a:solidFill>
                  <a:latin typeface="Arial" panose="020B0604020202020204" pitchFamily="34" charset="0"/>
                  <a:cs typeface="Arial" panose="020B0604020202020204" pitchFamily="34" charset="0"/>
                </a:rPr>
                <a:t>サブゲノム</a:t>
              </a:r>
              <a:r>
                <a:rPr lang="en-US" altLang="ja-JP" dirty="0" smtClean="0">
                  <a:solidFill>
                    <a:prstClr val="black"/>
                  </a:solidFill>
                  <a:latin typeface="Arial" panose="020B0604020202020204" pitchFamily="34" charset="0"/>
                  <a:cs typeface="Arial" panose="020B0604020202020204" pitchFamily="34" charset="0"/>
                </a:rPr>
                <a:t>??</a:t>
              </a:r>
              <a:endParaRPr lang="ja-JP" altLang="en-US" dirty="0">
                <a:solidFill>
                  <a:prstClr val="black"/>
                </a:solidFill>
                <a:latin typeface="Arial" panose="020B0604020202020204" pitchFamily="34" charset="0"/>
                <a:cs typeface="Arial" panose="020B0604020202020204" pitchFamily="34" charset="0"/>
              </a:endParaRPr>
            </a:p>
          </p:txBody>
        </p:sp>
        <p:sp>
          <p:nvSpPr>
            <p:cNvPr id="104" name="円/楕円 103"/>
            <p:cNvSpPr/>
            <p:nvPr/>
          </p:nvSpPr>
          <p:spPr>
            <a:xfrm rot="5400000">
              <a:off x="5783919" y="2411076"/>
              <a:ext cx="2218806" cy="10487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106" name="グループ化 105"/>
            <p:cNvGrpSpPr/>
            <p:nvPr/>
          </p:nvGrpSpPr>
          <p:grpSpPr>
            <a:xfrm>
              <a:off x="6893832" y="1958472"/>
              <a:ext cx="72000" cy="493117"/>
              <a:chOff x="1084853" y="3284984"/>
              <a:chExt cx="126014" cy="1539524"/>
            </a:xfrm>
            <a:solidFill>
              <a:schemeClr val="bg1"/>
            </a:solidFill>
          </p:grpSpPr>
          <p:sp>
            <p:nvSpPr>
              <p:cNvPr id="110" name="角丸四角形 109"/>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1" name="角丸四角形 110"/>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07" name="グループ化 106"/>
            <p:cNvGrpSpPr/>
            <p:nvPr/>
          </p:nvGrpSpPr>
          <p:grpSpPr>
            <a:xfrm>
              <a:off x="6812648" y="1958472"/>
              <a:ext cx="72000" cy="493117"/>
              <a:chOff x="1084853" y="3284984"/>
              <a:chExt cx="126014" cy="1539524"/>
            </a:xfrm>
            <a:solidFill>
              <a:schemeClr val="bg1"/>
            </a:solidFill>
          </p:grpSpPr>
          <p:sp>
            <p:nvSpPr>
              <p:cNvPr id="108" name="角丸四角形 107"/>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9" name="角丸四角形 108"/>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13" name="グループ化 112"/>
            <p:cNvGrpSpPr/>
            <p:nvPr/>
          </p:nvGrpSpPr>
          <p:grpSpPr>
            <a:xfrm>
              <a:off x="6814409" y="2954175"/>
              <a:ext cx="72000" cy="493117"/>
              <a:chOff x="1084853" y="3284984"/>
              <a:chExt cx="126014" cy="1539524"/>
            </a:xfrm>
            <a:solidFill>
              <a:schemeClr val="bg1"/>
            </a:solidFill>
          </p:grpSpPr>
          <p:sp>
            <p:nvSpPr>
              <p:cNvPr id="117" name="角丸四角形 116"/>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8" name="角丸四角形 117"/>
              <p:cNvSpPr/>
              <p:nvPr/>
            </p:nvSpPr>
            <p:spPr>
              <a:xfrm>
                <a:off x="1084853" y="3888403"/>
                <a:ext cx="126014" cy="9361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14" name="グループ化 113"/>
            <p:cNvGrpSpPr/>
            <p:nvPr/>
          </p:nvGrpSpPr>
          <p:grpSpPr>
            <a:xfrm>
              <a:off x="6892071" y="2954175"/>
              <a:ext cx="72000" cy="493117"/>
              <a:chOff x="1084853" y="3284984"/>
              <a:chExt cx="126014" cy="1539524"/>
            </a:xfrm>
            <a:solidFill>
              <a:schemeClr val="bg1"/>
            </a:solidFill>
          </p:grpSpPr>
          <p:sp>
            <p:nvSpPr>
              <p:cNvPr id="115" name="角丸四角形 114"/>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6" name="角丸四角形 115"/>
              <p:cNvSpPr/>
              <p:nvPr/>
            </p:nvSpPr>
            <p:spPr>
              <a:xfrm>
                <a:off x="1084853" y="3888403"/>
                <a:ext cx="126014" cy="9361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20" name="グループ化 119"/>
            <p:cNvGrpSpPr/>
            <p:nvPr/>
          </p:nvGrpSpPr>
          <p:grpSpPr>
            <a:xfrm>
              <a:off x="6813683" y="3500585"/>
              <a:ext cx="72000" cy="396000"/>
              <a:chOff x="1084853" y="3284984"/>
              <a:chExt cx="126014" cy="1539524"/>
            </a:xfrm>
            <a:solidFill>
              <a:schemeClr val="bg1"/>
            </a:solidFill>
          </p:grpSpPr>
          <p:sp>
            <p:nvSpPr>
              <p:cNvPr id="124" name="角丸四角形 123"/>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25" name="角丸四角形 124"/>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21" name="グループ化 120"/>
            <p:cNvGrpSpPr/>
            <p:nvPr/>
          </p:nvGrpSpPr>
          <p:grpSpPr>
            <a:xfrm>
              <a:off x="6892798" y="3500585"/>
              <a:ext cx="72000" cy="396000"/>
              <a:chOff x="1084853" y="3284984"/>
              <a:chExt cx="126014" cy="1539524"/>
            </a:xfrm>
            <a:solidFill>
              <a:schemeClr val="bg1"/>
            </a:solidFill>
          </p:grpSpPr>
          <p:sp>
            <p:nvSpPr>
              <p:cNvPr id="122" name="角丸四角形 121"/>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23" name="角丸四角形 122"/>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27" name="グループ化 126"/>
            <p:cNvGrpSpPr/>
            <p:nvPr/>
          </p:nvGrpSpPr>
          <p:grpSpPr>
            <a:xfrm>
              <a:off x="6893695" y="2504882"/>
              <a:ext cx="72000" cy="396000"/>
              <a:chOff x="1084853" y="3284984"/>
              <a:chExt cx="126014" cy="1539524"/>
            </a:xfrm>
            <a:solidFill>
              <a:schemeClr val="bg1"/>
            </a:solidFill>
          </p:grpSpPr>
          <p:sp>
            <p:nvSpPr>
              <p:cNvPr id="131" name="角丸四角形 130"/>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2" name="角丸四角形 131"/>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28" name="グループ化 127"/>
            <p:cNvGrpSpPr/>
            <p:nvPr/>
          </p:nvGrpSpPr>
          <p:grpSpPr>
            <a:xfrm>
              <a:off x="6812785" y="2504882"/>
              <a:ext cx="72000" cy="396000"/>
              <a:chOff x="1084853" y="3284984"/>
              <a:chExt cx="126014" cy="1539524"/>
            </a:xfrm>
            <a:solidFill>
              <a:schemeClr val="bg1"/>
            </a:solidFill>
          </p:grpSpPr>
          <p:sp>
            <p:nvSpPr>
              <p:cNvPr id="129" name="角丸四角形 128"/>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0" name="角丸四角形 129"/>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31" name="テキスト ボックス 30"/>
            <p:cNvSpPr txBox="1"/>
            <p:nvPr/>
          </p:nvSpPr>
          <p:spPr>
            <a:xfrm>
              <a:off x="6266314" y="918851"/>
              <a:ext cx="2517806" cy="923330"/>
            </a:xfrm>
            <a:prstGeom prst="rect">
              <a:avLst/>
            </a:prstGeom>
            <a:noFill/>
          </p:spPr>
          <p:txBody>
            <a:bodyPr wrap="square" rtlCol="0">
              <a:spAutoFit/>
            </a:bodyPr>
            <a:lstStyle/>
            <a:p>
              <a:r>
                <a:rPr kumimoji="1" lang="ja-JP" altLang="en-US" dirty="0" smtClean="0"/>
                <a:t>実際は染色体の色分けがないのでサブゲノムは分からない</a:t>
              </a:r>
              <a:endParaRPr kumimoji="1" lang="ja-JP" altLang="en-US" dirty="0"/>
            </a:p>
          </p:txBody>
        </p:sp>
        <p:grpSp>
          <p:nvGrpSpPr>
            <p:cNvPr id="133" name="グループ化 132"/>
            <p:cNvGrpSpPr/>
            <p:nvPr/>
          </p:nvGrpSpPr>
          <p:grpSpPr>
            <a:xfrm>
              <a:off x="6527971" y="3862329"/>
              <a:ext cx="1210588" cy="652791"/>
              <a:chOff x="965971" y="2368807"/>
              <a:chExt cx="1210588" cy="652791"/>
            </a:xfrm>
          </p:grpSpPr>
          <p:sp>
            <p:nvSpPr>
              <p:cNvPr id="134" name="テキスト ボックス 133"/>
              <p:cNvSpPr txBox="1"/>
              <p:nvPr/>
            </p:nvSpPr>
            <p:spPr>
              <a:xfrm>
                <a:off x="965971" y="2683044"/>
                <a:ext cx="1210588" cy="338554"/>
              </a:xfrm>
              <a:prstGeom prst="rect">
                <a:avLst/>
              </a:prstGeom>
              <a:noFill/>
            </p:spPr>
            <p:txBody>
              <a:bodyPr wrap="none" rtlCol="0">
                <a:spAutoFit/>
              </a:bodyPr>
              <a:lstStyle/>
              <a:p>
                <a:r>
                  <a:rPr lang="ja-JP" altLang="en-US" sz="1600" dirty="0" smtClean="0">
                    <a:solidFill>
                      <a:prstClr val="black"/>
                    </a:solidFill>
                    <a:latin typeface="Arial" panose="020B0604020202020204" pitchFamily="34" charset="0"/>
                    <a:cs typeface="Arial" panose="020B0604020202020204" pitchFamily="34" charset="0"/>
                  </a:rPr>
                  <a:t>相同染色体</a:t>
                </a:r>
              </a:p>
            </p:txBody>
          </p:sp>
          <p:cxnSp>
            <p:nvCxnSpPr>
              <p:cNvPr id="135" name="直線コネクタ 134"/>
              <p:cNvCxnSpPr/>
              <p:nvPr/>
            </p:nvCxnSpPr>
            <p:spPr>
              <a:xfrm flipH="1" flipV="1">
                <a:off x="1270931" y="2383816"/>
                <a:ext cx="225711" cy="33910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H="1" flipV="1">
                <a:off x="1383623" y="2368807"/>
                <a:ext cx="113019" cy="3587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1" name="テキスト ボックス 140"/>
            <p:cNvSpPr txBox="1"/>
            <p:nvPr/>
          </p:nvSpPr>
          <p:spPr>
            <a:xfrm>
              <a:off x="7368348" y="2526611"/>
              <a:ext cx="1415772" cy="338554"/>
            </a:xfrm>
            <a:prstGeom prst="rect">
              <a:avLst/>
            </a:prstGeom>
            <a:noFill/>
          </p:spPr>
          <p:txBody>
            <a:bodyPr wrap="none" rtlCol="0">
              <a:spAutoFit/>
            </a:bodyPr>
            <a:lstStyle/>
            <a:p>
              <a:r>
                <a:rPr lang="ja-JP" altLang="en-US" sz="1600" dirty="0">
                  <a:solidFill>
                    <a:prstClr val="black"/>
                  </a:solidFill>
                  <a:latin typeface="Arial" panose="020B0604020202020204" pitchFamily="34" charset="0"/>
                  <a:cs typeface="Arial" panose="020B0604020202020204" pitchFamily="34" charset="0"/>
                </a:rPr>
                <a:t>同祖</a:t>
              </a:r>
              <a:r>
                <a:rPr lang="ja-JP" altLang="en-US" sz="1600" dirty="0" smtClean="0">
                  <a:solidFill>
                    <a:prstClr val="black"/>
                  </a:solidFill>
                  <a:latin typeface="Arial" panose="020B0604020202020204" pitchFamily="34" charset="0"/>
                  <a:cs typeface="Arial" panose="020B0604020202020204" pitchFamily="34" charset="0"/>
                </a:rPr>
                <a:t>染色体？</a:t>
              </a:r>
            </a:p>
          </p:txBody>
        </p:sp>
        <p:cxnSp>
          <p:nvCxnSpPr>
            <p:cNvPr id="148" name="直線矢印コネクタ 147"/>
            <p:cNvCxnSpPr/>
            <p:nvPr/>
          </p:nvCxnSpPr>
          <p:spPr>
            <a:xfrm>
              <a:off x="5820007" y="2958791"/>
              <a:ext cx="446307" cy="0"/>
            </a:xfrm>
            <a:prstGeom prst="straightConnector1">
              <a:avLst/>
            </a:prstGeom>
            <a:ln w="38100">
              <a:solidFill>
                <a:srgbClr val="0303FF"/>
              </a:solidFill>
              <a:prstDash val="sysDot"/>
              <a:tailEnd type="arrow" w="lg" len="lg"/>
            </a:ln>
          </p:spPr>
          <p:style>
            <a:lnRef idx="2">
              <a:schemeClr val="accent1"/>
            </a:lnRef>
            <a:fillRef idx="0">
              <a:schemeClr val="accent1"/>
            </a:fillRef>
            <a:effectRef idx="1">
              <a:schemeClr val="accent1"/>
            </a:effectRef>
            <a:fontRef idx="minor">
              <a:schemeClr val="tx1"/>
            </a:fontRef>
          </p:style>
        </p:cxnSp>
        <p:sp>
          <p:nvSpPr>
            <p:cNvPr id="150" name="フリーフォーム 149"/>
            <p:cNvSpPr/>
            <p:nvPr/>
          </p:nvSpPr>
          <p:spPr>
            <a:xfrm>
              <a:off x="6977528" y="2249702"/>
              <a:ext cx="485259" cy="869055"/>
            </a:xfrm>
            <a:custGeom>
              <a:avLst/>
              <a:gdLst>
                <a:gd name="connsiteX0" fmla="*/ 0 w 408214"/>
                <a:gd name="connsiteY0" fmla="*/ 0 h 816428"/>
                <a:gd name="connsiteX1" fmla="*/ 408214 w 408214"/>
                <a:gd name="connsiteY1" fmla="*/ 400050 h 816428"/>
                <a:gd name="connsiteX2" fmla="*/ 40821 w 408214"/>
                <a:gd name="connsiteY2" fmla="*/ 816428 h 816428"/>
                <a:gd name="connsiteX0" fmla="*/ 0 w 372834"/>
                <a:gd name="connsiteY0" fmla="*/ 0 h 869055"/>
                <a:gd name="connsiteX1" fmla="*/ 372834 w 372834"/>
                <a:gd name="connsiteY1" fmla="*/ 452677 h 869055"/>
                <a:gd name="connsiteX2" fmla="*/ 5441 w 372834"/>
                <a:gd name="connsiteY2" fmla="*/ 869055 h 869055"/>
              </a:gdLst>
              <a:ahLst/>
              <a:cxnLst>
                <a:cxn ang="0">
                  <a:pos x="connsiteX0" y="connsiteY0"/>
                </a:cxn>
                <a:cxn ang="0">
                  <a:pos x="connsiteX1" y="connsiteY1"/>
                </a:cxn>
                <a:cxn ang="0">
                  <a:pos x="connsiteX2" y="connsiteY2"/>
                </a:cxn>
              </a:cxnLst>
              <a:rect l="l" t="t" r="r" b="b"/>
              <a:pathLst>
                <a:path w="372834" h="869055">
                  <a:moveTo>
                    <a:pt x="0" y="0"/>
                  </a:moveTo>
                  <a:lnTo>
                    <a:pt x="372834" y="452677"/>
                  </a:lnTo>
                  <a:lnTo>
                    <a:pt x="5441" y="869055"/>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右中かっこ 150"/>
            <p:cNvSpPr/>
            <p:nvPr/>
          </p:nvSpPr>
          <p:spPr>
            <a:xfrm>
              <a:off x="7462787" y="2933555"/>
              <a:ext cx="178613" cy="985928"/>
            </a:xfrm>
            <a:prstGeom prst="rightBrace">
              <a:avLst>
                <a:gd name="adj1" fmla="val 6226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54" name="テキスト ボックス 153"/>
          <p:cNvSpPr txBox="1"/>
          <p:nvPr/>
        </p:nvSpPr>
        <p:spPr>
          <a:xfrm>
            <a:off x="885746" y="5587085"/>
            <a:ext cx="7372532" cy="646331"/>
          </a:xfrm>
          <a:prstGeom prst="rect">
            <a:avLst/>
          </a:prstGeom>
          <a:noFill/>
        </p:spPr>
        <p:txBody>
          <a:bodyPr wrap="none" rtlCol="0">
            <a:spAutoFit/>
          </a:bodyPr>
          <a:lstStyle/>
          <a:p>
            <a:pPr algn="ctr"/>
            <a:r>
              <a:rPr kumimoji="1" lang="ja-JP" altLang="en-US" dirty="0" smtClean="0">
                <a:solidFill>
                  <a:srgbClr val="0000CC"/>
                </a:solidFill>
              </a:rPr>
              <a:t>アフリカツメガエルは</a:t>
            </a:r>
            <a:r>
              <a:rPr kumimoji="1" lang="en-US" altLang="ja-JP" dirty="0" smtClean="0">
                <a:solidFill>
                  <a:srgbClr val="0000CC"/>
                </a:solidFill>
              </a:rPr>
              <a:t>36</a:t>
            </a:r>
            <a:r>
              <a:rPr kumimoji="1" lang="ja-JP" altLang="en-US" dirty="0" smtClean="0">
                <a:solidFill>
                  <a:srgbClr val="0000CC"/>
                </a:solidFill>
              </a:rPr>
              <a:t>本の染色体をもつ：</a:t>
            </a:r>
            <a:endParaRPr kumimoji="1" lang="en-US" altLang="ja-JP" dirty="0" smtClean="0">
              <a:solidFill>
                <a:srgbClr val="0000CC"/>
              </a:solidFill>
            </a:endParaRPr>
          </a:p>
          <a:p>
            <a:pPr algn="ctr"/>
            <a:r>
              <a:rPr kumimoji="1" lang="ja-JP" altLang="en-US" dirty="0" smtClean="0">
                <a:solidFill>
                  <a:srgbClr val="0000CC"/>
                </a:solidFill>
              </a:rPr>
              <a:t>父方と母方ゲノムは</a:t>
            </a:r>
            <a:r>
              <a:rPr kumimoji="1" lang="en-US" altLang="ja-JP" dirty="0" smtClean="0">
                <a:solidFill>
                  <a:srgbClr val="0000CC"/>
                </a:solidFill>
              </a:rPr>
              <a:t>18</a:t>
            </a:r>
            <a:r>
              <a:rPr kumimoji="1" lang="ja-JP" altLang="en-US" dirty="0" smtClean="0">
                <a:solidFill>
                  <a:srgbClr val="0000CC"/>
                </a:solidFill>
              </a:rPr>
              <a:t>本ずつ、祖先種からは</a:t>
            </a:r>
            <a:r>
              <a:rPr kumimoji="1" lang="en-US" altLang="ja-JP" dirty="0" smtClean="0">
                <a:solidFill>
                  <a:srgbClr val="0000CC"/>
                </a:solidFill>
              </a:rPr>
              <a:t>9</a:t>
            </a:r>
            <a:r>
              <a:rPr kumimoji="1" lang="ja-JP" altLang="en-US" dirty="0" smtClean="0">
                <a:solidFill>
                  <a:srgbClr val="0000CC"/>
                </a:solidFill>
              </a:rPr>
              <a:t>本ずつ（サブゲノム）を予想</a:t>
            </a:r>
            <a:endParaRPr kumimoji="1" lang="ja-JP" altLang="en-US" dirty="0">
              <a:solidFill>
                <a:srgbClr val="0000CC"/>
              </a:solidFill>
            </a:endParaRPr>
          </a:p>
        </p:txBody>
      </p:sp>
    </p:spTree>
    <p:extLst>
      <p:ext uri="{BB962C8B-B14F-4D97-AF65-F5344CB8AC3E}">
        <p14:creationId xmlns:p14="http://schemas.microsoft.com/office/powerpoint/2010/main" val="228900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11</a:t>
            </a:fld>
            <a:endParaRPr lang="ja-JP" altLang="en-US" sz="1400">
              <a:solidFill>
                <a:schemeClr val="tx1"/>
              </a:solidFill>
            </a:endParaRPr>
          </a:p>
        </p:txBody>
      </p:sp>
      <p:sp>
        <p:nvSpPr>
          <p:cNvPr id="4" name="円/楕円 3"/>
          <p:cNvSpPr/>
          <p:nvPr/>
        </p:nvSpPr>
        <p:spPr>
          <a:xfrm rot="5400000">
            <a:off x="579362" y="1218600"/>
            <a:ext cx="1099264" cy="1392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 name="円/楕円 4"/>
          <p:cNvSpPr/>
          <p:nvPr/>
        </p:nvSpPr>
        <p:spPr>
          <a:xfrm rot="5400000">
            <a:off x="579362" y="3276477"/>
            <a:ext cx="1099264" cy="1392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7" name="グループ化 6"/>
          <p:cNvGrpSpPr/>
          <p:nvPr/>
        </p:nvGrpSpPr>
        <p:grpSpPr>
          <a:xfrm rot="5400000">
            <a:off x="1457679" y="2514883"/>
            <a:ext cx="755532" cy="845938"/>
            <a:chOff x="4506469" y="3963796"/>
            <a:chExt cx="755532" cy="1242531"/>
          </a:xfrm>
        </p:grpSpPr>
        <p:cxnSp>
          <p:nvCxnSpPr>
            <p:cNvPr id="56" name="直線矢印コネクタ 55"/>
            <p:cNvCxnSpPr/>
            <p:nvPr/>
          </p:nvCxnSpPr>
          <p:spPr>
            <a:xfrm flipV="1">
              <a:off x="4881854" y="3963796"/>
              <a:ext cx="0" cy="835564"/>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sp>
          <p:nvSpPr>
            <p:cNvPr id="57" name="フリーフォーム 56"/>
            <p:cNvSpPr/>
            <p:nvPr/>
          </p:nvSpPr>
          <p:spPr>
            <a:xfrm>
              <a:off x="4506469" y="4799361"/>
              <a:ext cx="755532" cy="406966"/>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8" name="円/楕円 7"/>
          <p:cNvSpPr/>
          <p:nvPr/>
        </p:nvSpPr>
        <p:spPr>
          <a:xfrm rot="5400000">
            <a:off x="2008745" y="2493796"/>
            <a:ext cx="1551712"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cxnSp>
        <p:nvCxnSpPr>
          <p:cNvPr id="15" name="直線コネクタ 14"/>
          <p:cNvCxnSpPr/>
          <p:nvPr/>
        </p:nvCxnSpPr>
        <p:spPr>
          <a:xfrm>
            <a:off x="489857" y="4900234"/>
            <a:ext cx="2771616"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2207675" y="1830682"/>
            <a:ext cx="1018227" cy="369332"/>
          </a:xfrm>
          <a:prstGeom prst="rect">
            <a:avLst/>
          </a:prstGeom>
          <a:noFill/>
        </p:spPr>
        <p:txBody>
          <a:bodyPr wrap="none" rtlCol="0">
            <a:spAutoFit/>
          </a:bodyPr>
          <a:lstStyle/>
          <a:p>
            <a:r>
              <a:rPr lang="ja-JP" altLang="en-US" dirty="0">
                <a:solidFill>
                  <a:prstClr val="black"/>
                </a:solidFill>
                <a:latin typeface="Arial" panose="020B0604020202020204" pitchFamily="34" charset="0"/>
                <a:cs typeface="Arial" panose="020B0604020202020204" pitchFamily="34" charset="0"/>
              </a:rPr>
              <a:t>雑種</a:t>
            </a:r>
            <a:r>
              <a:rPr lang="en-US" altLang="ja-JP" dirty="0" smtClean="0">
                <a:solidFill>
                  <a:prstClr val="black"/>
                </a:solidFill>
                <a:latin typeface="Arial" panose="020B0604020202020204" pitchFamily="34" charset="0"/>
                <a:cs typeface="Arial" panose="020B0604020202020204" pitchFamily="34" charset="0"/>
              </a:rPr>
              <a:t>A/B</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19" name="テキスト ボックス 18"/>
          <p:cNvSpPr txBox="1"/>
          <p:nvPr/>
        </p:nvSpPr>
        <p:spPr>
          <a:xfrm>
            <a:off x="629365" y="4471941"/>
            <a:ext cx="1031051"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祖先種</a:t>
            </a:r>
            <a:r>
              <a:rPr lang="en-US" altLang="ja-JP" dirty="0">
                <a:solidFill>
                  <a:prstClr val="black"/>
                </a:solidFill>
                <a:latin typeface="Arial" panose="020B0604020202020204" pitchFamily="34" charset="0"/>
                <a:cs typeface="Arial" panose="020B0604020202020204" pitchFamily="34" charset="0"/>
              </a:rPr>
              <a:t>B</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0" name="テキスト ボックス 19"/>
          <p:cNvSpPr txBox="1"/>
          <p:nvPr/>
        </p:nvSpPr>
        <p:spPr>
          <a:xfrm>
            <a:off x="629365" y="990269"/>
            <a:ext cx="1031051"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祖先種</a:t>
            </a:r>
            <a:r>
              <a:rPr lang="en-US" altLang="ja-JP" dirty="0" smtClean="0">
                <a:solidFill>
                  <a:prstClr val="black"/>
                </a:solidFill>
                <a:latin typeface="Arial" panose="020B0604020202020204" pitchFamily="34" charset="0"/>
                <a:cs typeface="Arial" panose="020B0604020202020204" pitchFamily="34" charset="0"/>
              </a:rPr>
              <a:t>A</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1" name="テキスト ボックス 20"/>
          <p:cNvSpPr txBox="1"/>
          <p:nvPr/>
        </p:nvSpPr>
        <p:spPr>
          <a:xfrm>
            <a:off x="1996361" y="3755286"/>
            <a:ext cx="1571764" cy="584775"/>
          </a:xfrm>
          <a:prstGeom prst="rect">
            <a:avLst/>
          </a:prstGeom>
          <a:noFill/>
        </p:spPr>
        <p:txBody>
          <a:bodyPr wrap="squar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不稔で子孫が残せない</a:t>
            </a:r>
          </a:p>
        </p:txBody>
      </p:sp>
      <p:sp>
        <p:nvSpPr>
          <p:cNvPr id="25" name="テキスト ボックス 24"/>
          <p:cNvSpPr txBox="1"/>
          <p:nvPr/>
        </p:nvSpPr>
        <p:spPr>
          <a:xfrm>
            <a:off x="1437084" y="4897115"/>
            <a:ext cx="877163" cy="646331"/>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二倍体</a:t>
            </a:r>
            <a:endParaRPr lang="en-US" altLang="ja-JP" dirty="0" smtClean="0">
              <a:solidFill>
                <a:prstClr val="black"/>
              </a:solidFill>
              <a:latin typeface="Arial" panose="020B0604020202020204" pitchFamily="34" charset="0"/>
              <a:cs typeface="Arial" panose="020B0604020202020204" pitchFamily="34" charset="0"/>
            </a:endParaRPr>
          </a:p>
          <a:p>
            <a:r>
              <a:rPr lang="ja-JP" altLang="en-US" dirty="0" smtClean="0">
                <a:solidFill>
                  <a:prstClr val="black"/>
                </a:solidFill>
                <a:latin typeface="Arial" panose="020B0604020202020204" pitchFamily="34" charset="0"/>
                <a:cs typeface="Arial" panose="020B0604020202020204" pitchFamily="34" charset="0"/>
              </a:rPr>
              <a:t>（絶滅）</a:t>
            </a:r>
          </a:p>
        </p:txBody>
      </p:sp>
      <p:sp>
        <p:nvSpPr>
          <p:cNvPr id="64" name="正方形/長方形 63"/>
          <p:cNvSpPr/>
          <p:nvPr/>
        </p:nvSpPr>
        <p:spPr>
          <a:xfrm>
            <a:off x="933835" y="54242"/>
            <a:ext cx="7276352" cy="523220"/>
          </a:xfrm>
          <a:prstGeom prst="rect">
            <a:avLst/>
          </a:prstGeom>
        </p:spPr>
        <p:txBody>
          <a:bodyPr wrap="none">
            <a:spAutoFit/>
          </a:bodyPr>
          <a:lstStyle/>
          <a:p>
            <a:pPr algn="ctr"/>
            <a:r>
              <a:rPr lang="ja-JP" altLang="en-US" sz="2800" dirty="0" smtClean="0">
                <a:solidFill>
                  <a:prstClr val="black"/>
                </a:solidFill>
                <a:latin typeface="Arial" panose="020B0604020202020204" pitchFamily="34" charset="0"/>
                <a:cs typeface="Arial" panose="020B0604020202020204" pitchFamily="34" charset="0"/>
              </a:rPr>
              <a:t>染色体が複数あるとサブゲノムは分からない</a:t>
            </a:r>
            <a:r>
              <a:rPr lang="ja-JP" altLang="en-US" sz="2800" dirty="0">
                <a:solidFill>
                  <a:prstClr val="black"/>
                </a:solidFill>
                <a:latin typeface="Arial" panose="020B0604020202020204" pitchFamily="34" charset="0"/>
                <a:cs typeface="Arial" panose="020B0604020202020204" pitchFamily="34" charset="0"/>
              </a:rPr>
              <a:t>？</a:t>
            </a:r>
            <a:endParaRPr lang="ja-JP" altLang="en-US" sz="2800" dirty="0"/>
          </a:p>
        </p:txBody>
      </p:sp>
      <p:sp>
        <p:nvSpPr>
          <p:cNvPr id="11" name="円/楕円 10"/>
          <p:cNvSpPr/>
          <p:nvPr/>
        </p:nvSpPr>
        <p:spPr>
          <a:xfrm rot="5400000">
            <a:off x="4111814" y="2415692"/>
            <a:ext cx="2218806" cy="1048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cxnSp>
        <p:nvCxnSpPr>
          <p:cNvPr id="14" name="直線矢印コネクタ 13"/>
          <p:cNvCxnSpPr/>
          <p:nvPr/>
        </p:nvCxnSpPr>
        <p:spPr>
          <a:xfrm>
            <a:off x="3459002" y="2948970"/>
            <a:ext cx="1097839" cy="0"/>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4392390" y="4899598"/>
            <a:ext cx="3974318"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5710135" y="4897115"/>
            <a:ext cx="1338828"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異質</a:t>
            </a:r>
            <a:r>
              <a:rPr lang="ja-JP" altLang="en-US" dirty="0">
                <a:solidFill>
                  <a:prstClr val="black"/>
                </a:solidFill>
                <a:latin typeface="Arial" panose="020B0604020202020204" pitchFamily="34" charset="0"/>
                <a:cs typeface="Arial" panose="020B0604020202020204" pitchFamily="34" charset="0"/>
              </a:rPr>
              <a:t>四倍体</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3" name="テキスト ボックス 22"/>
          <p:cNvSpPr txBox="1"/>
          <p:nvPr/>
        </p:nvSpPr>
        <p:spPr>
          <a:xfrm>
            <a:off x="3413549" y="2290300"/>
            <a:ext cx="1156336" cy="646331"/>
          </a:xfrm>
          <a:prstGeom prst="rect">
            <a:avLst/>
          </a:prstGeom>
          <a:noFill/>
        </p:spPr>
        <p:txBody>
          <a:bodyPr wrap="squar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全ゲノム重複</a:t>
            </a:r>
          </a:p>
        </p:txBody>
      </p:sp>
      <p:sp>
        <p:nvSpPr>
          <p:cNvPr id="24" name="テキスト ボックス 23"/>
          <p:cNvSpPr txBox="1"/>
          <p:nvPr/>
        </p:nvSpPr>
        <p:spPr>
          <a:xfrm>
            <a:off x="4343555" y="4165040"/>
            <a:ext cx="1818134" cy="584775"/>
          </a:xfrm>
          <a:prstGeom prst="rect">
            <a:avLst/>
          </a:prstGeom>
          <a:noFill/>
        </p:spPr>
        <p:txBody>
          <a:bodyPr wrap="squar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精子や卵子を作り、子孫が残せる</a:t>
            </a:r>
          </a:p>
        </p:txBody>
      </p:sp>
      <p:sp>
        <p:nvSpPr>
          <p:cNvPr id="26" name="テキスト ボックス 25"/>
          <p:cNvSpPr txBox="1"/>
          <p:nvPr/>
        </p:nvSpPr>
        <p:spPr>
          <a:xfrm>
            <a:off x="4880259" y="1403576"/>
            <a:ext cx="646331"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新種</a:t>
            </a:r>
          </a:p>
        </p:txBody>
      </p:sp>
      <p:sp>
        <p:nvSpPr>
          <p:cNvPr id="66" name="正方形/長方形 65"/>
          <p:cNvSpPr/>
          <p:nvPr/>
        </p:nvSpPr>
        <p:spPr>
          <a:xfrm>
            <a:off x="7449348" y="2546729"/>
            <a:ext cx="1229824" cy="923330"/>
          </a:xfrm>
          <a:prstGeom prst="rect">
            <a:avLst/>
          </a:prstGeom>
        </p:spPr>
        <p:txBody>
          <a:bodyPr wrap="none">
            <a:spAutoFit/>
          </a:bodyPr>
          <a:lstStyle/>
          <a:p>
            <a:r>
              <a:rPr lang="ja-JP" altLang="en-US" dirty="0" smtClean="0">
                <a:solidFill>
                  <a:prstClr val="black"/>
                </a:solidFill>
                <a:latin typeface="Arial" panose="020B0604020202020204" pitchFamily="34" charset="0"/>
                <a:cs typeface="Arial" panose="020B0604020202020204" pitchFamily="34" charset="0"/>
              </a:rPr>
              <a:t>どの</a:t>
            </a:r>
            <a:r>
              <a:rPr lang="en-US" altLang="ja-JP" dirty="0" smtClean="0">
                <a:solidFill>
                  <a:prstClr val="black"/>
                </a:solidFill>
                <a:latin typeface="Arial" panose="020B0604020202020204" pitchFamily="34" charset="0"/>
                <a:cs typeface="Arial" panose="020B0604020202020204" pitchFamily="34" charset="0"/>
              </a:rPr>
              <a:t>9</a:t>
            </a:r>
            <a:r>
              <a:rPr lang="ja-JP" altLang="en-US" dirty="0" smtClean="0">
                <a:solidFill>
                  <a:prstClr val="black"/>
                </a:solidFill>
                <a:latin typeface="Arial" panose="020B0604020202020204" pitchFamily="34" charset="0"/>
                <a:cs typeface="Arial" panose="020B0604020202020204" pitchFamily="34" charset="0"/>
              </a:rPr>
              <a:t>本が</a:t>
            </a:r>
            <a:endParaRPr lang="en-US" altLang="ja-JP" dirty="0" smtClean="0">
              <a:solidFill>
                <a:prstClr val="black"/>
              </a:solidFill>
              <a:latin typeface="Arial" panose="020B0604020202020204" pitchFamily="34" charset="0"/>
              <a:cs typeface="Arial" panose="020B0604020202020204" pitchFamily="34" charset="0"/>
            </a:endParaRPr>
          </a:p>
          <a:p>
            <a:r>
              <a:rPr lang="ja-JP" altLang="en-US" dirty="0" smtClean="0">
                <a:solidFill>
                  <a:prstClr val="black"/>
                </a:solidFill>
                <a:latin typeface="Arial" panose="020B0604020202020204" pitchFamily="34" charset="0"/>
                <a:cs typeface="Arial" panose="020B0604020202020204" pitchFamily="34" charset="0"/>
              </a:rPr>
              <a:t>サブゲノム</a:t>
            </a:r>
            <a:endParaRPr lang="en-US" altLang="ja-JP" dirty="0" smtClean="0">
              <a:solidFill>
                <a:prstClr val="black"/>
              </a:solidFill>
              <a:latin typeface="Arial" panose="020B0604020202020204" pitchFamily="34" charset="0"/>
              <a:cs typeface="Arial" panose="020B0604020202020204" pitchFamily="34" charset="0"/>
            </a:endParaRPr>
          </a:p>
          <a:p>
            <a:r>
              <a:rPr lang="ja-JP" altLang="en-US" dirty="0" smtClean="0">
                <a:solidFill>
                  <a:prstClr val="black"/>
                </a:solidFill>
                <a:latin typeface="Arial" panose="020B0604020202020204" pitchFamily="34" charset="0"/>
                <a:cs typeface="Arial" panose="020B0604020202020204" pitchFamily="34" charset="0"/>
              </a:rPr>
              <a:t>か？</a:t>
            </a:r>
            <a:endParaRPr lang="ja-JP" altLang="en-US" dirty="0">
              <a:solidFill>
                <a:prstClr val="black"/>
              </a:solidFill>
              <a:latin typeface="Arial" panose="020B0604020202020204" pitchFamily="34" charset="0"/>
              <a:cs typeface="Arial" panose="020B0604020202020204" pitchFamily="34" charset="0"/>
            </a:endParaRPr>
          </a:p>
        </p:txBody>
      </p:sp>
      <p:sp>
        <p:nvSpPr>
          <p:cNvPr id="104" name="円/楕円 103"/>
          <p:cNvSpPr/>
          <p:nvPr/>
        </p:nvSpPr>
        <p:spPr>
          <a:xfrm rot="5400000">
            <a:off x="5783919" y="2411076"/>
            <a:ext cx="2218806" cy="10487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1" name="テキスト ボックス 30"/>
          <p:cNvSpPr txBox="1"/>
          <p:nvPr/>
        </p:nvSpPr>
        <p:spPr>
          <a:xfrm>
            <a:off x="6266314" y="918851"/>
            <a:ext cx="2517806" cy="923330"/>
          </a:xfrm>
          <a:prstGeom prst="rect">
            <a:avLst/>
          </a:prstGeom>
          <a:noFill/>
        </p:spPr>
        <p:txBody>
          <a:bodyPr wrap="square" rtlCol="0">
            <a:spAutoFit/>
          </a:bodyPr>
          <a:lstStyle/>
          <a:p>
            <a:r>
              <a:rPr kumimoji="1" lang="ja-JP" altLang="en-US" dirty="0" smtClean="0"/>
              <a:t>実際は染色体の色分けがないのでサブゲノムは分からない</a:t>
            </a:r>
            <a:endParaRPr kumimoji="1" lang="ja-JP" altLang="en-US" dirty="0"/>
          </a:p>
        </p:txBody>
      </p:sp>
      <p:cxnSp>
        <p:nvCxnSpPr>
          <p:cNvPr id="148" name="直線矢印コネクタ 147"/>
          <p:cNvCxnSpPr/>
          <p:nvPr/>
        </p:nvCxnSpPr>
        <p:spPr>
          <a:xfrm>
            <a:off x="5820007" y="2958791"/>
            <a:ext cx="446307" cy="0"/>
          </a:xfrm>
          <a:prstGeom prst="straightConnector1">
            <a:avLst/>
          </a:prstGeom>
          <a:ln w="38100">
            <a:solidFill>
              <a:srgbClr val="0303FF"/>
            </a:solidFill>
            <a:prstDash val="sysDot"/>
            <a:tailEnd type="arrow" w="lg" len="lg"/>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879958" y="1708399"/>
            <a:ext cx="532518" cy="369332"/>
          </a:xfrm>
          <a:prstGeom prst="rect">
            <a:avLst/>
          </a:prstGeom>
          <a:noFill/>
        </p:spPr>
        <p:txBody>
          <a:bodyPr wrap="none" rtlCol="0">
            <a:spAutoFit/>
          </a:bodyPr>
          <a:lstStyle/>
          <a:p>
            <a:r>
              <a:rPr kumimoji="1" lang="en-US" altLang="ja-JP" dirty="0" smtClean="0"/>
              <a:t>9</a:t>
            </a:r>
            <a:r>
              <a:rPr kumimoji="1" lang="ja-JP" altLang="en-US" dirty="0" smtClean="0"/>
              <a:t>対</a:t>
            </a:r>
            <a:endParaRPr kumimoji="1" lang="ja-JP" altLang="en-US" dirty="0"/>
          </a:p>
        </p:txBody>
      </p:sp>
      <p:sp>
        <p:nvSpPr>
          <p:cNvPr id="126" name="テキスト ボックス 125"/>
          <p:cNvSpPr txBox="1"/>
          <p:nvPr/>
        </p:nvSpPr>
        <p:spPr>
          <a:xfrm>
            <a:off x="867664" y="3807969"/>
            <a:ext cx="532518" cy="369332"/>
          </a:xfrm>
          <a:prstGeom prst="rect">
            <a:avLst/>
          </a:prstGeom>
          <a:noFill/>
        </p:spPr>
        <p:txBody>
          <a:bodyPr wrap="none" rtlCol="0">
            <a:spAutoFit/>
          </a:bodyPr>
          <a:lstStyle/>
          <a:p>
            <a:r>
              <a:rPr kumimoji="1" lang="en-US" altLang="ja-JP" dirty="0" smtClean="0">
                <a:solidFill>
                  <a:srgbClr val="00B050"/>
                </a:solidFill>
              </a:rPr>
              <a:t>9</a:t>
            </a:r>
            <a:r>
              <a:rPr kumimoji="1" lang="ja-JP" altLang="en-US" dirty="0" smtClean="0">
                <a:solidFill>
                  <a:srgbClr val="00B050"/>
                </a:solidFill>
              </a:rPr>
              <a:t>対</a:t>
            </a:r>
            <a:endParaRPr kumimoji="1" lang="ja-JP" altLang="en-US" dirty="0">
              <a:solidFill>
                <a:srgbClr val="00B050"/>
              </a:solidFill>
            </a:endParaRPr>
          </a:p>
        </p:txBody>
      </p:sp>
      <p:sp>
        <p:nvSpPr>
          <p:cNvPr id="137" name="テキスト ボックス 136"/>
          <p:cNvSpPr txBox="1"/>
          <p:nvPr/>
        </p:nvSpPr>
        <p:spPr>
          <a:xfrm>
            <a:off x="2516844" y="2463274"/>
            <a:ext cx="532518" cy="369332"/>
          </a:xfrm>
          <a:prstGeom prst="rect">
            <a:avLst/>
          </a:prstGeom>
          <a:noFill/>
        </p:spPr>
        <p:txBody>
          <a:bodyPr wrap="none" rtlCol="0">
            <a:spAutoFit/>
          </a:bodyPr>
          <a:lstStyle/>
          <a:p>
            <a:r>
              <a:rPr kumimoji="1" lang="en-US" altLang="ja-JP" dirty="0" smtClean="0"/>
              <a:t>9</a:t>
            </a:r>
            <a:r>
              <a:rPr lang="ja-JP" altLang="en-US" dirty="0"/>
              <a:t>本</a:t>
            </a:r>
            <a:endParaRPr kumimoji="1" lang="ja-JP" altLang="en-US" dirty="0"/>
          </a:p>
        </p:txBody>
      </p:sp>
      <p:sp>
        <p:nvSpPr>
          <p:cNvPr id="138" name="テキスト ボックス 137"/>
          <p:cNvSpPr txBox="1"/>
          <p:nvPr/>
        </p:nvSpPr>
        <p:spPr>
          <a:xfrm>
            <a:off x="2514511" y="3148728"/>
            <a:ext cx="532518" cy="369332"/>
          </a:xfrm>
          <a:prstGeom prst="rect">
            <a:avLst/>
          </a:prstGeom>
          <a:noFill/>
        </p:spPr>
        <p:txBody>
          <a:bodyPr wrap="none" rtlCol="0">
            <a:spAutoFit/>
          </a:bodyPr>
          <a:lstStyle/>
          <a:p>
            <a:r>
              <a:rPr kumimoji="1" lang="en-US" altLang="ja-JP" dirty="0" smtClean="0">
                <a:solidFill>
                  <a:srgbClr val="00B050"/>
                </a:solidFill>
              </a:rPr>
              <a:t>9</a:t>
            </a:r>
            <a:r>
              <a:rPr lang="ja-JP" altLang="en-US" dirty="0">
                <a:solidFill>
                  <a:srgbClr val="00B050"/>
                </a:solidFill>
              </a:rPr>
              <a:t>本</a:t>
            </a:r>
            <a:endParaRPr kumimoji="1" lang="ja-JP" altLang="en-US" dirty="0">
              <a:solidFill>
                <a:srgbClr val="00B050"/>
              </a:solidFill>
            </a:endParaRPr>
          </a:p>
        </p:txBody>
      </p:sp>
      <p:sp>
        <p:nvSpPr>
          <p:cNvPr id="139" name="テキスト ボックス 138"/>
          <p:cNvSpPr txBox="1"/>
          <p:nvPr/>
        </p:nvSpPr>
        <p:spPr>
          <a:xfrm>
            <a:off x="4954957" y="2428799"/>
            <a:ext cx="532518" cy="369332"/>
          </a:xfrm>
          <a:prstGeom prst="rect">
            <a:avLst/>
          </a:prstGeom>
          <a:noFill/>
        </p:spPr>
        <p:txBody>
          <a:bodyPr wrap="none" rtlCol="0">
            <a:spAutoFit/>
          </a:bodyPr>
          <a:lstStyle/>
          <a:p>
            <a:r>
              <a:rPr kumimoji="1" lang="en-US" altLang="ja-JP" dirty="0" smtClean="0"/>
              <a:t>9</a:t>
            </a:r>
            <a:r>
              <a:rPr kumimoji="1" lang="ja-JP" altLang="en-US" dirty="0" smtClean="0"/>
              <a:t>対</a:t>
            </a:r>
            <a:endParaRPr kumimoji="1" lang="ja-JP" altLang="en-US" dirty="0"/>
          </a:p>
        </p:txBody>
      </p:sp>
      <p:sp>
        <p:nvSpPr>
          <p:cNvPr id="140" name="テキスト ボックス 139"/>
          <p:cNvSpPr txBox="1"/>
          <p:nvPr/>
        </p:nvSpPr>
        <p:spPr>
          <a:xfrm>
            <a:off x="4972661" y="3067442"/>
            <a:ext cx="532518" cy="369332"/>
          </a:xfrm>
          <a:prstGeom prst="rect">
            <a:avLst/>
          </a:prstGeom>
          <a:noFill/>
        </p:spPr>
        <p:txBody>
          <a:bodyPr wrap="none" rtlCol="0">
            <a:spAutoFit/>
          </a:bodyPr>
          <a:lstStyle/>
          <a:p>
            <a:r>
              <a:rPr kumimoji="1" lang="en-US" altLang="ja-JP" dirty="0" smtClean="0">
                <a:solidFill>
                  <a:srgbClr val="00B050"/>
                </a:solidFill>
              </a:rPr>
              <a:t>9</a:t>
            </a:r>
            <a:r>
              <a:rPr kumimoji="1" lang="ja-JP" altLang="en-US" dirty="0" smtClean="0">
                <a:solidFill>
                  <a:srgbClr val="00B050"/>
                </a:solidFill>
              </a:rPr>
              <a:t>対</a:t>
            </a:r>
            <a:endParaRPr kumimoji="1" lang="ja-JP" altLang="en-US" dirty="0">
              <a:solidFill>
                <a:srgbClr val="00B050"/>
              </a:solidFill>
            </a:endParaRPr>
          </a:p>
        </p:txBody>
      </p:sp>
      <p:sp>
        <p:nvSpPr>
          <p:cNvPr id="144" name="テキスト ボックス 143"/>
          <p:cNvSpPr txBox="1"/>
          <p:nvPr/>
        </p:nvSpPr>
        <p:spPr>
          <a:xfrm>
            <a:off x="6584369" y="2764304"/>
            <a:ext cx="649537" cy="369332"/>
          </a:xfrm>
          <a:prstGeom prst="rect">
            <a:avLst/>
          </a:prstGeom>
          <a:noFill/>
        </p:spPr>
        <p:txBody>
          <a:bodyPr wrap="none" rtlCol="0">
            <a:spAutoFit/>
          </a:bodyPr>
          <a:lstStyle/>
          <a:p>
            <a:r>
              <a:rPr lang="en-US" altLang="ja-JP" dirty="0"/>
              <a:t>18</a:t>
            </a:r>
            <a:r>
              <a:rPr kumimoji="1" lang="ja-JP" altLang="en-US" dirty="0" smtClean="0"/>
              <a:t>対</a:t>
            </a:r>
            <a:endParaRPr kumimoji="1" lang="ja-JP" altLang="en-US" dirty="0"/>
          </a:p>
        </p:txBody>
      </p:sp>
      <p:sp>
        <p:nvSpPr>
          <p:cNvPr id="35" name="テキスト ボックス 34"/>
          <p:cNvSpPr txBox="1"/>
          <p:nvPr/>
        </p:nvSpPr>
        <p:spPr>
          <a:xfrm>
            <a:off x="885746" y="5587085"/>
            <a:ext cx="7372532" cy="646331"/>
          </a:xfrm>
          <a:prstGeom prst="rect">
            <a:avLst/>
          </a:prstGeom>
          <a:noFill/>
        </p:spPr>
        <p:txBody>
          <a:bodyPr wrap="none" rtlCol="0">
            <a:spAutoFit/>
          </a:bodyPr>
          <a:lstStyle/>
          <a:p>
            <a:pPr algn="ctr"/>
            <a:r>
              <a:rPr kumimoji="1" lang="ja-JP" altLang="en-US" dirty="0" smtClean="0">
                <a:solidFill>
                  <a:srgbClr val="0000CC"/>
                </a:solidFill>
              </a:rPr>
              <a:t>アフリカツメガエルは</a:t>
            </a:r>
            <a:r>
              <a:rPr kumimoji="1" lang="en-US" altLang="ja-JP" dirty="0" smtClean="0">
                <a:solidFill>
                  <a:srgbClr val="0000CC"/>
                </a:solidFill>
              </a:rPr>
              <a:t>36</a:t>
            </a:r>
            <a:r>
              <a:rPr kumimoji="1" lang="ja-JP" altLang="en-US" dirty="0" smtClean="0">
                <a:solidFill>
                  <a:srgbClr val="0000CC"/>
                </a:solidFill>
              </a:rPr>
              <a:t>本の染色体をもつ：</a:t>
            </a:r>
            <a:endParaRPr kumimoji="1" lang="en-US" altLang="ja-JP" dirty="0" smtClean="0">
              <a:solidFill>
                <a:srgbClr val="0000CC"/>
              </a:solidFill>
            </a:endParaRPr>
          </a:p>
          <a:p>
            <a:pPr algn="ctr"/>
            <a:r>
              <a:rPr kumimoji="1" lang="ja-JP" altLang="en-US" dirty="0" smtClean="0">
                <a:solidFill>
                  <a:srgbClr val="0000CC"/>
                </a:solidFill>
              </a:rPr>
              <a:t>父方と母方ゲノムは</a:t>
            </a:r>
            <a:r>
              <a:rPr kumimoji="1" lang="en-US" altLang="ja-JP" dirty="0" smtClean="0">
                <a:solidFill>
                  <a:srgbClr val="0000CC"/>
                </a:solidFill>
              </a:rPr>
              <a:t>18</a:t>
            </a:r>
            <a:r>
              <a:rPr kumimoji="1" lang="ja-JP" altLang="en-US" dirty="0" smtClean="0">
                <a:solidFill>
                  <a:srgbClr val="0000CC"/>
                </a:solidFill>
              </a:rPr>
              <a:t>本ずつ、祖先種からは</a:t>
            </a:r>
            <a:r>
              <a:rPr kumimoji="1" lang="en-US" altLang="ja-JP" dirty="0" smtClean="0">
                <a:solidFill>
                  <a:srgbClr val="0000CC"/>
                </a:solidFill>
              </a:rPr>
              <a:t>9</a:t>
            </a:r>
            <a:r>
              <a:rPr kumimoji="1" lang="ja-JP" altLang="en-US" dirty="0" smtClean="0">
                <a:solidFill>
                  <a:srgbClr val="0000CC"/>
                </a:solidFill>
              </a:rPr>
              <a:t>本ずつ（サブゲノム）を予想</a:t>
            </a:r>
            <a:endParaRPr kumimoji="1" lang="ja-JP" altLang="en-US" dirty="0">
              <a:solidFill>
                <a:srgbClr val="0000CC"/>
              </a:solidFill>
            </a:endParaRPr>
          </a:p>
        </p:txBody>
      </p:sp>
    </p:spTree>
    <p:extLst>
      <p:ext uri="{BB962C8B-B14F-4D97-AF65-F5344CB8AC3E}">
        <p14:creationId xmlns:p14="http://schemas.microsoft.com/office/powerpoint/2010/main" val="360145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12</a:t>
            </a:fld>
            <a:endParaRPr lang="ja-JP" altLang="en-US" sz="1400">
              <a:solidFill>
                <a:schemeClr val="tx1"/>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b="8629"/>
          <a:stretch/>
        </p:blipFill>
        <p:spPr>
          <a:xfrm>
            <a:off x="4848905" y="1248099"/>
            <a:ext cx="2734793" cy="1746000"/>
          </a:xfrm>
          <a:prstGeom prst="rect">
            <a:avLst/>
          </a:prstGeom>
          <a:ln>
            <a:solidFill>
              <a:schemeClr val="bg1">
                <a:lumMod val="50000"/>
              </a:schemeClr>
            </a:solidFill>
          </a:ln>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5866" t="12249" r="17453" b="31107"/>
          <a:stretch/>
        </p:blipFill>
        <p:spPr>
          <a:xfrm>
            <a:off x="4848904" y="2997178"/>
            <a:ext cx="2191580" cy="1396658"/>
          </a:xfrm>
          <a:prstGeom prst="rect">
            <a:avLst/>
          </a:prstGeom>
          <a:ln>
            <a:solidFill>
              <a:schemeClr val="bg1">
                <a:lumMod val="50000"/>
              </a:schemeClr>
            </a:solidFill>
          </a:ln>
        </p:spPr>
      </p:pic>
      <p:grpSp>
        <p:nvGrpSpPr>
          <p:cNvPr id="6" name="グループ化 5"/>
          <p:cNvGrpSpPr/>
          <p:nvPr/>
        </p:nvGrpSpPr>
        <p:grpSpPr>
          <a:xfrm>
            <a:off x="814161" y="1248099"/>
            <a:ext cx="3984284" cy="3180531"/>
            <a:chOff x="830446" y="1737071"/>
            <a:chExt cx="3984284" cy="3180531"/>
          </a:xfrm>
        </p:grpSpPr>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96" y="1737071"/>
              <a:ext cx="3483966" cy="3145737"/>
            </a:xfrm>
            <a:prstGeom prst="rect">
              <a:avLst/>
            </a:prstGeom>
            <a:ln>
              <a:solidFill>
                <a:schemeClr val="bg1">
                  <a:lumMod val="50000"/>
                </a:schemeClr>
              </a:solidFill>
            </a:ln>
          </p:spPr>
        </p:pic>
        <p:sp>
          <p:nvSpPr>
            <p:cNvPr id="14" name="テキスト ボックス 13"/>
            <p:cNvSpPr txBox="1"/>
            <p:nvPr/>
          </p:nvSpPr>
          <p:spPr>
            <a:xfrm>
              <a:off x="830446" y="3526384"/>
              <a:ext cx="1757212" cy="584775"/>
            </a:xfrm>
            <a:prstGeom prst="rect">
              <a:avLst/>
            </a:prstGeom>
            <a:noFill/>
          </p:spPr>
          <p:txBody>
            <a:bodyPr wrap="none" rtlCol="0">
              <a:spAutoFit/>
            </a:bodyPr>
            <a:lstStyle/>
            <a:p>
              <a:pPr algn="ctr"/>
              <a:r>
                <a:rPr kumimoji="1" lang="ja-JP" altLang="en-US" sz="1600" dirty="0" smtClean="0"/>
                <a:t>ネッタイツメガエル</a:t>
              </a:r>
              <a:endParaRPr kumimoji="1" lang="en-US" altLang="ja-JP" sz="1600" dirty="0" smtClean="0"/>
            </a:p>
            <a:p>
              <a:pPr algn="ctr"/>
              <a:r>
                <a:rPr lang="ja-JP" altLang="en-US" sz="1600" dirty="0" smtClean="0"/>
                <a:t>（二倍体）</a:t>
              </a:r>
              <a:endParaRPr kumimoji="1" lang="ja-JP" altLang="en-US" sz="1600" dirty="0"/>
            </a:p>
          </p:txBody>
        </p:sp>
        <p:sp>
          <p:nvSpPr>
            <p:cNvPr id="15" name="テキスト ボックス 14"/>
            <p:cNvSpPr txBox="1"/>
            <p:nvPr/>
          </p:nvSpPr>
          <p:spPr>
            <a:xfrm>
              <a:off x="3052708" y="4086605"/>
              <a:ext cx="1762022" cy="830997"/>
            </a:xfrm>
            <a:prstGeom prst="rect">
              <a:avLst/>
            </a:prstGeom>
            <a:noFill/>
          </p:spPr>
          <p:txBody>
            <a:bodyPr wrap="none" rtlCol="0">
              <a:spAutoFit/>
            </a:bodyPr>
            <a:lstStyle/>
            <a:p>
              <a:pPr algn="ctr"/>
              <a:r>
                <a:rPr lang="ja-JP" altLang="en-US" sz="1600" dirty="0" smtClean="0">
                  <a:latin typeface="Arial" panose="020B0604020202020204" pitchFamily="34" charset="0"/>
                  <a:cs typeface="Arial" panose="020B0604020202020204" pitchFamily="34" charset="0"/>
                </a:rPr>
                <a:t>アフリカ</a:t>
              </a:r>
              <a:r>
                <a:rPr lang="ja-JP" altLang="en-US" sz="1600" dirty="0">
                  <a:latin typeface="Arial" panose="020B0604020202020204" pitchFamily="34" charset="0"/>
                  <a:cs typeface="Arial" panose="020B0604020202020204" pitchFamily="34" charset="0"/>
                </a:rPr>
                <a:t>ツメ</a:t>
              </a:r>
              <a:r>
                <a:rPr kumimoji="1" lang="ja-JP" altLang="en-US" sz="1600" dirty="0" smtClean="0">
                  <a:latin typeface="Arial" panose="020B0604020202020204" pitchFamily="34" charset="0"/>
                  <a:cs typeface="Arial" panose="020B0604020202020204" pitchFamily="34" charset="0"/>
                </a:rPr>
                <a:t>ガエル</a:t>
              </a:r>
              <a:endParaRPr kumimoji="1" lang="en-US" altLang="ja-JP" sz="1600" dirty="0" smtClean="0">
                <a:latin typeface="Arial" panose="020B0604020202020204" pitchFamily="34" charset="0"/>
                <a:cs typeface="Arial" panose="020B0604020202020204" pitchFamily="34" charset="0"/>
              </a:endParaRPr>
            </a:p>
            <a:p>
              <a:pPr algn="ctr"/>
              <a:r>
                <a:rPr lang="ja-JP" altLang="en-US" sz="1600" dirty="0" smtClean="0">
                  <a:latin typeface="Arial" panose="020B0604020202020204" pitchFamily="34" charset="0"/>
                  <a:cs typeface="Arial" panose="020B0604020202020204" pitchFamily="34" charset="0"/>
                </a:rPr>
                <a:t>（異質四倍体）</a:t>
              </a:r>
              <a:endParaRPr lang="en-US" altLang="ja-JP" sz="1600" dirty="0" smtClean="0">
                <a:latin typeface="Arial" panose="020B0604020202020204" pitchFamily="34" charset="0"/>
                <a:cs typeface="Arial" panose="020B0604020202020204" pitchFamily="34" charset="0"/>
              </a:endParaRPr>
            </a:p>
            <a:p>
              <a:pPr algn="ctr"/>
              <a:r>
                <a:rPr lang="en-US" altLang="ja-JP" sz="1600" dirty="0">
                  <a:solidFill>
                    <a:srgbClr val="FF00FF"/>
                  </a:solidFill>
                  <a:latin typeface="Arial" panose="020B0604020202020204" pitchFamily="34" charset="0"/>
                  <a:cs typeface="Arial" panose="020B0604020202020204" pitchFamily="34" charset="0"/>
                </a:rPr>
                <a:t>J</a:t>
              </a:r>
              <a:r>
                <a:rPr kumimoji="1" lang="ja-JP" altLang="en-US" sz="1600" dirty="0" smtClean="0">
                  <a:solidFill>
                    <a:srgbClr val="FF00FF"/>
                  </a:solidFill>
                  <a:latin typeface="Arial" panose="020B0604020202020204" pitchFamily="34" charset="0"/>
                  <a:cs typeface="Arial" panose="020B0604020202020204" pitchFamily="34" charset="0"/>
                </a:rPr>
                <a:t>系統</a:t>
              </a:r>
              <a:endParaRPr kumimoji="1" lang="ja-JP" altLang="en-US" sz="1600" dirty="0">
                <a:solidFill>
                  <a:srgbClr val="FF00FF"/>
                </a:solidFill>
                <a:latin typeface="Arial" panose="020B0604020202020204" pitchFamily="34" charset="0"/>
                <a:cs typeface="Arial" panose="020B0604020202020204" pitchFamily="34" charset="0"/>
              </a:endParaRPr>
            </a:p>
          </p:txBody>
        </p:sp>
      </p:grpSp>
      <p:sp>
        <p:nvSpPr>
          <p:cNvPr id="8" name="テキスト ボックス 7"/>
          <p:cNvSpPr txBox="1"/>
          <p:nvPr/>
        </p:nvSpPr>
        <p:spPr>
          <a:xfrm>
            <a:off x="1312451" y="1248099"/>
            <a:ext cx="295274"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9" name="テキスト ボックス 8"/>
          <p:cNvSpPr txBox="1"/>
          <p:nvPr/>
        </p:nvSpPr>
        <p:spPr>
          <a:xfrm>
            <a:off x="4848904" y="1248099"/>
            <a:ext cx="306494" cy="369332"/>
          </a:xfrm>
          <a:prstGeom prst="rect">
            <a:avLst/>
          </a:prstGeom>
          <a:noFill/>
        </p:spPr>
        <p:txBody>
          <a:bodyPr wrap="none" rtlCol="0">
            <a:spAutoFit/>
          </a:bodyPr>
          <a:lstStyle/>
          <a:p>
            <a:r>
              <a:rPr kumimoji="1" lang="en-US" altLang="ja-JP" dirty="0" smtClean="0">
                <a:solidFill>
                  <a:schemeClr val="bg1"/>
                </a:solidFill>
              </a:rPr>
              <a:t>b</a:t>
            </a:r>
            <a:endParaRPr kumimoji="1" lang="ja-JP" altLang="en-US" dirty="0">
              <a:solidFill>
                <a:schemeClr val="bg1"/>
              </a:solidFill>
            </a:endParaRPr>
          </a:p>
        </p:txBody>
      </p:sp>
      <p:sp>
        <p:nvSpPr>
          <p:cNvPr id="10" name="テキスト ボックス 9"/>
          <p:cNvSpPr txBox="1"/>
          <p:nvPr/>
        </p:nvSpPr>
        <p:spPr>
          <a:xfrm>
            <a:off x="4872948" y="2915828"/>
            <a:ext cx="282450" cy="369332"/>
          </a:xfrm>
          <a:prstGeom prst="rect">
            <a:avLst/>
          </a:prstGeom>
          <a:noFill/>
        </p:spPr>
        <p:txBody>
          <a:bodyPr wrap="none" rtlCol="0">
            <a:spAutoFit/>
          </a:bodyPr>
          <a:lstStyle/>
          <a:p>
            <a:r>
              <a:rPr lang="en-US" altLang="ja-JP" dirty="0">
                <a:solidFill>
                  <a:schemeClr val="bg1"/>
                </a:solidFill>
              </a:rPr>
              <a:t>c</a:t>
            </a:r>
            <a:endParaRPr kumimoji="1" lang="ja-JP" altLang="en-US" dirty="0">
              <a:solidFill>
                <a:schemeClr val="bg1"/>
              </a:solidFill>
            </a:endParaRPr>
          </a:p>
        </p:txBody>
      </p:sp>
      <p:sp>
        <p:nvSpPr>
          <p:cNvPr id="16" name="テキスト ボックス 15"/>
          <p:cNvSpPr txBox="1"/>
          <p:nvPr/>
        </p:nvSpPr>
        <p:spPr>
          <a:xfrm>
            <a:off x="1412528" y="3982483"/>
            <a:ext cx="460382" cy="261610"/>
          </a:xfrm>
          <a:prstGeom prst="rect">
            <a:avLst/>
          </a:prstGeom>
          <a:noFill/>
        </p:spPr>
        <p:txBody>
          <a:bodyPr wrap="none" rtlCol="0">
            <a:spAutoFit/>
          </a:bodyPr>
          <a:lstStyle/>
          <a:p>
            <a:pPr algn="ctr"/>
            <a:r>
              <a:rPr kumimoji="1" lang="en-US" altLang="ja-JP" sz="1100" dirty="0" smtClean="0">
                <a:latin typeface="Calibri" panose="020F0502020204030204" pitchFamily="34" charset="0"/>
                <a:cs typeface="Calibri" panose="020F0502020204030204" pitchFamily="34" charset="0"/>
              </a:rPr>
              <a:t>1 cm</a:t>
            </a:r>
            <a:endParaRPr kumimoji="1" lang="ja-JP" altLang="en-US" sz="1100" dirty="0">
              <a:latin typeface="Calibri" panose="020F0502020204030204" pitchFamily="34" charset="0"/>
              <a:cs typeface="Calibri" panose="020F0502020204030204" pitchFamily="34" charset="0"/>
            </a:endParaRPr>
          </a:p>
        </p:txBody>
      </p:sp>
      <p:cxnSp>
        <p:nvCxnSpPr>
          <p:cNvPr id="17" name="直線コネクタ 16"/>
          <p:cNvCxnSpPr/>
          <p:nvPr/>
        </p:nvCxnSpPr>
        <p:spPr>
          <a:xfrm>
            <a:off x="1449838" y="4231462"/>
            <a:ext cx="38576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3112938" y="273682"/>
            <a:ext cx="2938625" cy="523220"/>
          </a:xfrm>
          <a:prstGeom prst="rect">
            <a:avLst/>
          </a:prstGeom>
        </p:spPr>
        <p:txBody>
          <a:bodyPr wrap="none">
            <a:spAutoFit/>
          </a:bodyPr>
          <a:lstStyle/>
          <a:p>
            <a:pPr algn="ctr"/>
            <a:r>
              <a:rPr lang="ja-JP" altLang="en-US" sz="2800" dirty="0" smtClean="0"/>
              <a:t>アフリカツメガエル</a:t>
            </a:r>
            <a:endParaRPr lang="ja-JP" altLang="en-US" sz="2800" dirty="0"/>
          </a:p>
        </p:txBody>
      </p:sp>
      <p:sp>
        <p:nvSpPr>
          <p:cNvPr id="19" name="正方形/長方形 18"/>
          <p:cNvSpPr/>
          <p:nvPr/>
        </p:nvSpPr>
        <p:spPr>
          <a:xfrm>
            <a:off x="2028586" y="4463425"/>
            <a:ext cx="1713931" cy="369332"/>
          </a:xfrm>
          <a:prstGeom prst="rect">
            <a:avLst/>
          </a:prstGeom>
        </p:spPr>
        <p:txBody>
          <a:bodyPr wrap="none">
            <a:spAutoFit/>
          </a:bodyPr>
          <a:lstStyle/>
          <a:p>
            <a:r>
              <a:rPr lang="ja-JP" altLang="en-US" dirty="0"/>
              <a:t>成体メスの比較</a:t>
            </a:r>
          </a:p>
        </p:txBody>
      </p:sp>
      <p:sp>
        <p:nvSpPr>
          <p:cNvPr id="20" name="正方形/長方形 19"/>
          <p:cNvSpPr/>
          <p:nvPr/>
        </p:nvSpPr>
        <p:spPr>
          <a:xfrm>
            <a:off x="5390696" y="4435771"/>
            <a:ext cx="1107996" cy="369332"/>
          </a:xfrm>
          <a:prstGeom prst="rect">
            <a:avLst/>
          </a:prstGeom>
        </p:spPr>
        <p:txBody>
          <a:bodyPr wrap="none">
            <a:spAutoFit/>
          </a:bodyPr>
          <a:lstStyle/>
          <a:p>
            <a:r>
              <a:rPr lang="ja-JP" altLang="en-US" dirty="0"/>
              <a:t>胚の比較</a:t>
            </a:r>
          </a:p>
        </p:txBody>
      </p:sp>
      <p:sp>
        <p:nvSpPr>
          <p:cNvPr id="21" name="正方形/長方形 20"/>
          <p:cNvSpPr/>
          <p:nvPr/>
        </p:nvSpPr>
        <p:spPr>
          <a:xfrm>
            <a:off x="7044509" y="3445966"/>
            <a:ext cx="1563248" cy="738664"/>
          </a:xfrm>
          <a:prstGeom prst="rect">
            <a:avLst/>
          </a:prstGeom>
        </p:spPr>
        <p:txBody>
          <a:bodyPr wrap="none">
            <a:spAutoFit/>
          </a:bodyPr>
          <a:lstStyle/>
          <a:p>
            <a:r>
              <a:rPr lang="ja-JP" altLang="en-US" sz="1400" dirty="0" smtClean="0"/>
              <a:t>アフリカツメガエル</a:t>
            </a:r>
            <a:endParaRPr lang="en-US" altLang="ja-JP" sz="1400" dirty="0" smtClean="0"/>
          </a:p>
          <a:p>
            <a:endParaRPr lang="en-US" altLang="ja-JP" sz="1400" dirty="0"/>
          </a:p>
          <a:p>
            <a:r>
              <a:rPr lang="ja-JP" altLang="en-US" sz="1400" dirty="0" smtClean="0"/>
              <a:t>ネッタイツメガエル</a:t>
            </a:r>
            <a:endParaRPr lang="ja-JP" altLang="en-US" sz="1400" dirty="0"/>
          </a:p>
        </p:txBody>
      </p:sp>
      <p:sp>
        <p:nvSpPr>
          <p:cNvPr id="22" name="テキスト ボックス 21"/>
          <p:cNvSpPr txBox="1"/>
          <p:nvPr/>
        </p:nvSpPr>
        <p:spPr>
          <a:xfrm>
            <a:off x="648366" y="5226834"/>
            <a:ext cx="8084265" cy="400110"/>
          </a:xfrm>
          <a:prstGeom prst="rect">
            <a:avLst/>
          </a:prstGeom>
          <a:noFill/>
        </p:spPr>
        <p:txBody>
          <a:bodyPr wrap="none" rtlCol="0">
            <a:spAutoFit/>
          </a:bodyPr>
          <a:lstStyle/>
          <a:p>
            <a:pPr algn="ctr"/>
            <a:r>
              <a:rPr kumimoji="1" lang="en-US" altLang="ja-JP" sz="2000" dirty="0" smtClean="0">
                <a:solidFill>
                  <a:srgbClr val="FF00FF"/>
                </a:solidFill>
                <a:latin typeface="+mn-ea"/>
              </a:rPr>
              <a:t>J</a:t>
            </a:r>
            <a:r>
              <a:rPr kumimoji="1" lang="ja-JP" altLang="en-US" sz="2000" dirty="0" smtClean="0">
                <a:solidFill>
                  <a:srgbClr val="FF00FF"/>
                </a:solidFill>
                <a:latin typeface="+mn-ea"/>
              </a:rPr>
              <a:t>系統</a:t>
            </a:r>
            <a:r>
              <a:rPr kumimoji="1" lang="ja-JP" altLang="en-US" sz="2000" dirty="0" smtClean="0">
                <a:latin typeface="+mn-ea"/>
              </a:rPr>
              <a:t>：　</a:t>
            </a:r>
            <a:r>
              <a:rPr lang="ja-JP" altLang="en-US" sz="2000" dirty="0" smtClean="0">
                <a:latin typeface="+mn-ea"/>
              </a:rPr>
              <a:t>日本</a:t>
            </a:r>
            <a:r>
              <a:rPr lang="ja-JP" altLang="en-US" sz="2000" dirty="0">
                <a:latin typeface="+mn-ea"/>
              </a:rPr>
              <a:t>で樹立した近交</a:t>
            </a:r>
            <a:r>
              <a:rPr lang="ja-JP" altLang="en-US" sz="2000" dirty="0" smtClean="0">
                <a:latin typeface="+mn-ea"/>
              </a:rPr>
              <a:t>系</a:t>
            </a:r>
            <a:r>
              <a:rPr kumimoji="1" lang="ja-JP" altLang="en-US" sz="2000" dirty="0" smtClean="0">
                <a:latin typeface="+mn-ea"/>
              </a:rPr>
              <a:t>（父方と母方のゲノム</a:t>
            </a:r>
            <a:r>
              <a:rPr kumimoji="1" lang="en-US" altLang="ja-JP" sz="2000" dirty="0" smtClean="0">
                <a:latin typeface="+mn-ea"/>
              </a:rPr>
              <a:t>DNA</a:t>
            </a:r>
            <a:r>
              <a:rPr kumimoji="1" lang="ja-JP" altLang="en-US" sz="2000" dirty="0" smtClean="0">
                <a:latin typeface="+mn-ea"/>
              </a:rPr>
              <a:t>が全く同じもの）</a:t>
            </a:r>
            <a:endParaRPr kumimoji="1" lang="ja-JP" altLang="en-US" sz="2000" dirty="0">
              <a:latin typeface="+mn-ea"/>
            </a:endParaRPr>
          </a:p>
        </p:txBody>
      </p:sp>
    </p:spTree>
    <p:extLst>
      <p:ext uri="{BB962C8B-B14F-4D97-AF65-F5344CB8AC3E}">
        <p14:creationId xmlns:p14="http://schemas.microsoft.com/office/powerpoint/2010/main" val="282957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13</a:t>
            </a:fld>
            <a:endParaRPr lang="ja-JP" altLang="en-US" sz="1400">
              <a:solidFill>
                <a:schemeClr val="tx1"/>
              </a:solidFill>
            </a:endParaRPr>
          </a:p>
        </p:txBody>
      </p:sp>
      <p:sp>
        <p:nvSpPr>
          <p:cNvPr id="11" name="テキスト ボックス 10"/>
          <p:cNvSpPr txBox="1"/>
          <p:nvPr/>
        </p:nvSpPr>
        <p:spPr>
          <a:xfrm>
            <a:off x="1038020" y="730481"/>
            <a:ext cx="7067961" cy="707886"/>
          </a:xfrm>
          <a:prstGeom prst="rect">
            <a:avLst/>
          </a:prstGeom>
          <a:noFill/>
        </p:spPr>
        <p:txBody>
          <a:bodyPr wrap="none" rtlCol="0">
            <a:spAutoFit/>
          </a:bodyPr>
          <a:lstStyle/>
          <a:p>
            <a:pPr algn="ctr"/>
            <a:r>
              <a:rPr lang="ja-JP" altLang="en-US" sz="2000" dirty="0" smtClean="0">
                <a:solidFill>
                  <a:prstClr val="black"/>
                </a:solidFill>
                <a:ea typeface="ＭＳ ゴシック"/>
                <a:cs typeface="Arial" panose="020B0604020202020204" pitchFamily="34" charset="0"/>
              </a:rPr>
              <a:t>ショットガン法（</a:t>
            </a:r>
            <a:r>
              <a:rPr lang="en-US" altLang="ja-JP" sz="2000" dirty="0" smtClean="0">
                <a:solidFill>
                  <a:prstClr val="black"/>
                </a:solidFill>
                <a:ea typeface="ＭＳ ゴシック"/>
                <a:cs typeface="Arial" panose="020B0604020202020204" pitchFamily="34" charset="0"/>
              </a:rPr>
              <a:t>US</a:t>
            </a:r>
            <a:r>
              <a:rPr lang="ja-JP" altLang="en-US" sz="2000" dirty="0" smtClean="0">
                <a:solidFill>
                  <a:prstClr val="black"/>
                </a:solidFill>
                <a:ea typeface="ＭＳ ゴシック"/>
                <a:cs typeface="Arial" panose="020B0604020202020204" pitchFamily="34" charset="0"/>
              </a:rPr>
              <a:t>チーム）：</a:t>
            </a:r>
            <a:endParaRPr lang="ja-JP" altLang="en-US" sz="2000" dirty="0">
              <a:solidFill>
                <a:prstClr val="black"/>
              </a:solidFill>
              <a:ea typeface="ＭＳ ゴシック"/>
              <a:cs typeface="Arial" panose="020B0604020202020204" pitchFamily="34" charset="0"/>
            </a:endParaRPr>
          </a:p>
          <a:p>
            <a:pPr algn="ctr" eaLnBrk="1" fontAlgn="auto" hangingPunct="1">
              <a:spcBef>
                <a:spcPts val="0"/>
              </a:spcBef>
              <a:spcAft>
                <a:spcPts val="0"/>
              </a:spcAft>
            </a:pPr>
            <a:r>
              <a:rPr lang="ja-JP" altLang="en-US" sz="2000" dirty="0" smtClean="0">
                <a:solidFill>
                  <a:prstClr val="black"/>
                </a:solidFill>
                <a:ea typeface="ＭＳ ゴシック"/>
                <a:cs typeface="Arial" panose="020B0604020202020204" pitchFamily="34" charset="0"/>
              </a:rPr>
              <a:t>短い</a:t>
            </a:r>
            <a:r>
              <a:rPr lang="en-US" altLang="ja-JP" sz="2000" dirty="0" smtClean="0">
                <a:solidFill>
                  <a:prstClr val="black"/>
                </a:solidFill>
                <a:ea typeface="ＭＳ ゴシック"/>
                <a:cs typeface="Arial" panose="020B0604020202020204" pitchFamily="34" charset="0"/>
              </a:rPr>
              <a:t>DNA</a:t>
            </a:r>
            <a:r>
              <a:rPr lang="ja-JP" altLang="en-US" sz="2000" dirty="0" smtClean="0">
                <a:solidFill>
                  <a:prstClr val="black"/>
                </a:solidFill>
                <a:ea typeface="ＭＳ ゴシック"/>
                <a:cs typeface="Arial" panose="020B0604020202020204" pitchFamily="34" charset="0"/>
              </a:rPr>
              <a:t>断片の塩基配列を読んでパズルのように繋げていく</a:t>
            </a:r>
            <a:endParaRPr lang="ja-JP" altLang="en-US" sz="2000" dirty="0">
              <a:solidFill>
                <a:prstClr val="black"/>
              </a:solidFill>
              <a:ea typeface="ＭＳ ゴシック"/>
              <a:cs typeface="Arial" panose="020B0604020202020204" pitchFamily="34" charset="0"/>
            </a:endParaRPr>
          </a:p>
        </p:txBody>
      </p:sp>
      <p:sp>
        <p:nvSpPr>
          <p:cNvPr id="49" name="正方形/長方形 48"/>
          <p:cNvSpPr/>
          <p:nvPr/>
        </p:nvSpPr>
        <p:spPr>
          <a:xfrm>
            <a:off x="1786626" y="53788"/>
            <a:ext cx="5570757" cy="523220"/>
          </a:xfrm>
          <a:prstGeom prst="rect">
            <a:avLst/>
          </a:prstGeom>
        </p:spPr>
        <p:txBody>
          <a:bodyPr wrap="none">
            <a:spAutoFit/>
          </a:bodyPr>
          <a:lstStyle/>
          <a:p>
            <a:pPr algn="ctr" eaLnBrk="1" fontAlgn="auto" hangingPunct="1">
              <a:spcBef>
                <a:spcPts val="0"/>
              </a:spcBef>
              <a:spcAft>
                <a:spcPts val="0"/>
              </a:spcAft>
            </a:pPr>
            <a:r>
              <a:rPr lang="ja-JP" altLang="en-US" sz="2800" dirty="0" smtClean="0">
                <a:solidFill>
                  <a:prstClr val="black"/>
                </a:solidFill>
                <a:ea typeface="ＭＳ ゴシック"/>
                <a:cs typeface="Arial" panose="020B0604020202020204" pitchFamily="34" charset="0"/>
              </a:rPr>
              <a:t>アフリカツメガエルのゲノム解読</a:t>
            </a:r>
            <a:endParaRPr lang="ja-JP" altLang="en-US" sz="2800" dirty="0">
              <a:solidFill>
                <a:prstClr val="black"/>
              </a:solidFill>
              <a:ea typeface="ＭＳ ゴシック"/>
              <a:cs typeface="Arial" panose="020B0604020202020204" pitchFamily="34" charset="0"/>
            </a:endParaRPr>
          </a:p>
        </p:txBody>
      </p:sp>
      <p:sp>
        <p:nvSpPr>
          <p:cNvPr id="78" name="スライド番号プレースホルダー 5"/>
          <p:cNvSpPr txBox="1">
            <a:spLocks/>
          </p:cNvSpPr>
          <p:nvPr/>
        </p:nvSpPr>
        <p:spPr>
          <a:xfrm>
            <a:off x="6553200" y="6356838"/>
            <a:ext cx="2133600" cy="36488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solidFill>
                  <a:prstClr val="black">
                    <a:tint val="75000"/>
                  </a:prstClr>
                </a:solidFill>
              </a:rPr>
              <a:pPr/>
              <a:t>13</a:t>
            </a:fld>
            <a:endParaRPr lang="ja-JP" altLang="en-US">
              <a:solidFill>
                <a:prstClr val="black">
                  <a:tint val="75000"/>
                </a:prstClr>
              </a:solidFill>
            </a:endParaRPr>
          </a:p>
        </p:txBody>
      </p:sp>
      <p:grpSp>
        <p:nvGrpSpPr>
          <p:cNvPr id="129" name="グループ化 128"/>
          <p:cNvGrpSpPr/>
          <p:nvPr/>
        </p:nvGrpSpPr>
        <p:grpSpPr>
          <a:xfrm>
            <a:off x="1673970" y="1523175"/>
            <a:ext cx="6140966" cy="502421"/>
            <a:chOff x="1673970" y="1523175"/>
            <a:chExt cx="6140966" cy="502421"/>
          </a:xfrm>
        </p:grpSpPr>
        <p:cxnSp>
          <p:nvCxnSpPr>
            <p:cNvPr id="3" name="直線コネクタ 2"/>
            <p:cNvCxnSpPr/>
            <p:nvPr/>
          </p:nvCxnSpPr>
          <p:spPr>
            <a:xfrm>
              <a:off x="1673970" y="1523175"/>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1673970" y="2025596"/>
              <a:ext cx="120613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774118" y="1615369"/>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978770" y="1707563"/>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131170" y="1799757"/>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435970" y="1891952"/>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301045" y="2025596"/>
              <a:ext cx="166836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275882" y="2024027"/>
              <a:ext cx="90803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233890" y="1523175"/>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396409" y="1584638"/>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623599" y="1646101"/>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995889" y="1769027"/>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833847" y="1707564"/>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143167" y="1830490"/>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525269" y="1891952"/>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581000" y="2023689"/>
              <a:ext cx="123393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5293410" y="1742250"/>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393558" y="1834444"/>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712510" y="1926638"/>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593514" y="1543601"/>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693662" y="1635795"/>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949114" y="1727989"/>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050714" y="1820183"/>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355514" y="1912378"/>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9" name="テキスト ボックス 108"/>
          <p:cNvSpPr txBox="1"/>
          <p:nvPr/>
        </p:nvSpPr>
        <p:spPr>
          <a:xfrm>
            <a:off x="290908" y="1839023"/>
            <a:ext cx="1447832" cy="369332"/>
          </a:xfrm>
          <a:prstGeom prst="rect">
            <a:avLst/>
          </a:prstGeom>
          <a:noFill/>
        </p:spPr>
        <p:txBody>
          <a:bodyPr wrap="none" rtlCol="0">
            <a:spAutoFit/>
          </a:bodyPr>
          <a:lstStyle/>
          <a:p>
            <a:r>
              <a:rPr kumimoji="1" lang="ja-JP" altLang="en-US" dirty="0" smtClean="0"/>
              <a:t>サブゲノム</a:t>
            </a:r>
            <a:r>
              <a:rPr kumimoji="1" lang="en-US" altLang="ja-JP" dirty="0" smtClean="0"/>
              <a:t>a?</a:t>
            </a:r>
            <a:endParaRPr kumimoji="1" lang="ja-JP" altLang="en-US" dirty="0"/>
          </a:p>
        </p:txBody>
      </p:sp>
      <p:grpSp>
        <p:nvGrpSpPr>
          <p:cNvPr id="130" name="グループ化 129"/>
          <p:cNvGrpSpPr/>
          <p:nvPr/>
        </p:nvGrpSpPr>
        <p:grpSpPr>
          <a:xfrm>
            <a:off x="1686484" y="2275402"/>
            <a:ext cx="6140966" cy="539783"/>
            <a:chOff x="1686484" y="2275402"/>
            <a:chExt cx="6140966" cy="539783"/>
          </a:xfrm>
        </p:grpSpPr>
        <p:cxnSp>
          <p:nvCxnSpPr>
            <p:cNvPr id="80" name="直線コネクタ 79"/>
            <p:cNvCxnSpPr/>
            <p:nvPr/>
          </p:nvCxnSpPr>
          <p:spPr>
            <a:xfrm>
              <a:off x="1686484" y="2451555"/>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686484" y="2815185"/>
              <a:ext cx="88882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786632" y="2543749"/>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1991284" y="2635943"/>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143684" y="2728137"/>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040670" y="2275402"/>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040670" y="2815185"/>
              <a:ext cx="194125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5288396" y="2813278"/>
              <a:ext cx="1156781" cy="33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246404" y="2353584"/>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408923" y="2415047"/>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636113" y="2476510"/>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171687" y="2599436"/>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846361" y="2537973"/>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4318965" y="2660899"/>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4537783" y="2722361"/>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6785356" y="2813278"/>
              <a:ext cx="1042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5305924" y="2531839"/>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5479550" y="2624033"/>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725024" y="2716227"/>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6001040" y="2620079"/>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706176" y="2425384"/>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6961628" y="2517578"/>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63228" y="2609772"/>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368028" y="2701967"/>
              <a:ext cx="4441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0" name="テキスト ボックス 109"/>
          <p:cNvSpPr txBox="1"/>
          <p:nvPr/>
        </p:nvSpPr>
        <p:spPr>
          <a:xfrm>
            <a:off x="284843" y="2609772"/>
            <a:ext cx="1459054" cy="369332"/>
          </a:xfrm>
          <a:prstGeom prst="rect">
            <a:avLst/>
          </a:prstGeom>
          <a:noFill/>
        </p:spPr>
        <p:txBody>
          <a:bodyPr wrap="none" rtlCol="0">
            <a:spAutoFit/>
          </a:bodyPr>
          <a:lstStyle/>
          <a:p>
            <a:r>
              <a:rPr kumimoji="1" lang="ja-JP" altLang="en-US" dirty="0" smtClean="0"/>
              <a:t>サブゲノム</a:t>
            </a:r>
            <a:r>
              <a:rPr kumimoji="1" lang="en-US" altLang="ja-JP" dirty="0" smtClean="0"/>
              <a:t>b?</a:t>
            </a:r>
            <a:endParaRPr kumimoji="1" lang="ja-JP" altLang="en-US" dirty="0"/>
          </a:p>
        </p:txBody>
      </p:sp>
      <p:pic>
        <p:nvPicPr>
          <p:cNvPr id="139" name="Picture 3" descr="C:\Users\Yoshinobu Uno\Documents\mapping\Xlaevis BAC FISH\120903-0907FISHテクニカルセミナー（基生研）\FISHデータ（基生研FISH講習会）\274J01_atp6v1f.b 142J16_atp6v1f.a 3L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608"/>
          <a:stretch/>
        </p:blipFill>
        <p:spPr bwMode="auto">
          <a:xfrm>
            <a:off x="3235087" y="4327746"/>
            <a:ext cx="2450722" cy="1591361"/>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直線コネクタ 139"/>
          <p:cNvCxnSpPr/>
          <p:nvPr/>
        </p:nvCxnSpPr>
        <p:spPr>
          <a:xfrm>
            <a:off x="995064" y="5453076"/>
            <a:ext cx="203381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5848029" y="5169022"/>
            <a:ext cx="238619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1381617" y="5754129"/>
            <a:ext cx="126655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6192057" y="5733068"/>
            <a:ext cx="124939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1381864" y="5009484"/>
            <a:ext cx="126655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6169161" y="5456519"/>
            <a:ext cx="124939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6" name="テキスト ボックス 145"/>
          <p:cNvSpPr txBox="1"/>
          <p:nvPr/>
        </p:nvSpPr>
        <p:spPr>
          <a:xfrm>
            <a:off x="909780" y="3795179"/>
            <a:ext cx="7324441" cy="400110"/>
          </a:xfrm>
          <a:prstGeom prst="rect">
            <a:avLst/>
          </a:prstGeom>
          <a:noFill/>
        </p:spPr>
        <p:txBody>
          <a:bodyPr wrap="none" rtlCol="0">
            <a:spAutoFit/>
          </a:bodyPr>
          <a:lstStyle/>
          <a:p>
            <a:pPr algn="ctr"/>
            <a:r>
              <a:rPr lang="ja-JP" altLang="en-US" sz="2000" dirty="0" smtClean="0">
                <a:solidFill>
                  <a:prstClr val="black"/>
                </a:solidFill>
                <a:ea typeface="ＭＳ ゴシック"/>
                <a:cs typeface="Arial" panose="020B0604020202020204" pitchFamily="34" charset="0"/>
              </a:rPr>
              <a:t>長い</a:t>
            </a:r>
            <a:r>
              <a:rPr lang="en-US" altLang="ja-JP" sz="2000" dirty="0" smtClean="0">
                <a:solidFill>
                  <a:prstClr val="black"/>
                </a:solidFill>
                <a:ea typeface="ＭＳ ゴシック"/>
                <a:cs typeface="Arial" panose="020B0604020202020204" pitchFamily="34" charset="0"/>
              </a:rPr>
              <a:t>DNA</a:t>
            </a:r>
            <a:r>
              <a:rPr lang="ja-JP" altLang="en-US" sz="2000" dirty="0" smtClean="0">
                <a:solidFill>
                  <a:prstClr val="black"/>
                </a:solidFill>
                <a:ea typeface="ＭＳ ゴシック"/>
                <a:cs typeface="Arial" panose="020B0604020202020204" pitchFamily="34" charset="0"/>
              </a:rPr>
              <a:t>を染色体に対応させて行く（</a:t>
            </a:r>
            <a:r>
              <a:rPr lang="ja-JP" altLang="en-US" sz="2000" dirty="0">
                <a:solidFill>
                  <a:prstClr val="black"/>
                </a:solidFill>
                <a:ea typeface="ＭＳ ゴシック"/>
                <a:cs typeface="Arial" panose="020B0604020202020204" pitchFamily="34" charset="0"/>
              </a:rPr>
              <a:t>日本</a:t>
            </a:r>
            <a:r>
              <a:rPr lang="ja-JP" altLang="en-US" sz="2000" dirty="0" smtClean="0">
                <a:solidFill>
                  <a:prstClr val="black"/>
                </a:solidFill>
                <a:ea typeface="ＭＳ ゴシック"/>
                <a:cs typeface="Arial" panose="020B0604020202020204" pitchFamily="34" charset="0"/>
              </a:rPr>
              <a:t>チーム・宇野ら）：</a:t>
            </a:r>
            <a:endParaRPr lang="ja-JP" altLang="en-US" sz="2000" dirty="0">
              <a:solidFill>
                <a:prstClr val="black"/>
              </a:solidFill>
              <a:ea typeface="ＭＳ ゴシック"/>
              <a:cs typeface="Arial" panose="020B0604020202020204" pitchFamily="34" charset="0"/>
            </a:endParaRPr>
          </a:p>
        </p:txBody>
      </p:sp>
      <p:cxnSp>
        <p:nvCxnSpPr>
          <p:cNvPr id="148" name="直線矢印コネクタ 147"/>
          <p:cNvCxnSpPr/>
          <p:nvPr/>
        </p:nvCxnSpPr>
        <p:spPr>
          <a:xfrm>
            <a:off x="2808514" y="5009484"/>
            <a:ext cx="600409" cy="60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flipV="1">
            <a:off x="2750455" y="5751759"/>
            <a:ext cx="705503" cy="30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flipH="1">
            <a:off x="5393558" y="4854362"/>
            <a:ext cx="607482" cy="6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flipH="1">
            <a:off x="5310504" y="5441516"/>
            <a:ext cx="690536" cy="1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1631340" y="4617549"/>
            <a:ext cx="90803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a:off x="2721596" y="4625588"/>
            <a:ext cx="734362" cy="259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6248976" y="4854362"/>
            <a:ext cx="88882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p:nvPr/>
        </p:nvCxnSpPr>
        <p:spPr>
          <a:xfrm flipH="1" flipV="1">
            <a:off x="5310735" y="5604034"/>
            <a:ext cx="801647" cy="162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178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14</a:t>
            </a:fld>
            <a:endParaRPr lang="ja-JP" altLang="en-US" sz="1400">
              <a:solidFill>
                <a:schemeClr val="tx1"/>
              </a:solidFill>
            </a:endParaRPr>
          </a:p>
        </p:txBody>
      </p:sp>
      <p:sp>
        <p:nvSpPr>
          <p:cNvPr id="11" name="テキスト ボックス 10"/>
          <p:cNvSpPr txBox="1"/>
          <p:nvPr/>
        </p:nvSpPr>
        <p:spPr>
          <a:xfrm>
            <a:off x="1038019" y="730481"/>
            <a:ext cx="7067962" cy="707886"/>
          </a:xfrm>
          <a:prstGeom prst="rect">
            <a:avLst/>
          </a:prstGeom>
          <a:noFill/>
        </p:spPr>
        <p:txBody>
          <a:bodyPr wrap="none" rtlCol="0">
            <a:spAutoFit/>
          </a:bodyPr>
          <a:lstStyle/>
          <a:p>
            <a:pPr algn="ctr"/>
            <a:r>
              <a:rPr lang="ja-JP" altLang="en-US" sz="2000" dirty="0" smtClean="0">
                <a:solidFill>
                  <a:prstClr val="black"/>
                </a:solidFill>
                <a:ea typeface="ＭＳ ゴシック"/>
                <a:cs typeface="Arial" panose="020B0604020202020204" pitchFamily="34" charset="0"/>
              </a:rPr>
              <a:t>ショットガン法（</a:t>
            </a:r>
            <a:r>
              <a:rPr lang="en-US" altLang="ja-JP" sz="2000" dirty="0" smtClean="0">
                <a:solidFill>
                  <a:prstClr val="black"/>
                </a:solidFill>
                <a:ea typeface="ＭＳ ゴシック"/>
                <a:cs typeface="Arial" panose="020B0604020202020204" pitchFamily="34" charset="0"/>
              </a:rPr>
              <a:t>US</a:t>
            </a:r>
            <a:r>
              <a:rPr lang="ja-JP" altLang="en-US" sz="2000" dirty="0" smtClean="0">
                <a:solidFill>
                  <a:prstClr val="black"/>
                </a:solidFill>
                <a:ea typeface="ＭＳ ゴシック"/>
                <a:cs typeface="Arial" panose="020B0604020202020204" pitchFamily="34" charset="0"/>
              </a:rPr>
              <a:t>チーム）：</a:t>
            </a:r>
            <a:endParaRPr lang="ja-JP" altLang="en-US" sz="2000" dirty="0">
              <a:solidFill>
                <a:prstClr val="black"/>
              </a:solidFill>
              <a:ea typeface="ＭＳ ゴシック"/>
              <a:cs typeface="Arial" panose="020B0604020202020204" pitchFamily="34" charset="0"/>
            </a:endParaRPr>
          </a:p>
          <a:p>
            <a:pPr algn="ctr" eaLnBrk="1" fontAlgn="auto" hangingPunct="1">
              <a:spcBef>
                <a:spcPts val="0"/>
              </a:spcBef>
              <a:spcAft>
                <a:spcPts val="0"/>
              </a:spcAft>
            </a:pPr>
            <a:r>
              <a:rPr lang="ja-JP" altLang="en-US" sz="2000" dirty="0" smtClean="0">
                <a:solidFill>
                  <a:prstClr val="black"/>
                </a:solidFill>
                <a:ea typeface="ＭＳ ゴシック"/>
                <a:cs typeface="Arial" panose="020B0604020202020204" pitchFamily="34" charset="0"/>
              </a:rPr>
              <a:t>短い</a:t>
            </a:r>
            <a:r>
              <a:rPr lang="en-US" altLang="ja-JP" sz="2000" dirty="0" smtClean="0">
                <a:solidFill>
                  <a:prstClr val="black"/>
                </a:solidFill>
                <a:ea typeface="ＭＳ ゴシック"/>
                <a:cs typeface="Arial" panose="020B0604020202020204" pitchFamily="34" charset="0"/>
              </a:rPr>
              <a:t>DNA</a:t>
            </a:r>
            <a:r>
              <a:rPr lang="ja-JP" altLang="en-US" sz="2000" dirty="0" smtClean="0">
                <a:solidFill>
                  <a:prstClr val="black"/>
                </a:solidFill>
                <a:ea typeface="ＭＳ ゴシック"/>
                <a:cs typeface="Arial" panose="020B0604020202020204" pitchFamily="34" charset="0"/>
              </a:rPr>
              <a:t>断片の塩基配列を読んでパズルのように繋げていく</a:t>
            </a:r>
            <a:endParaRPr lang="ja-JP" altLang="en-US" sz="2000" dirty="0">
              <a:solidFill>
                <a:prstClr val="black"/>
              </a:solidFill>
              <a:ea typeface="ＭＳ ゴシック"/>
              <a:cs typeface="Arial" panose="020B0604020202020204" pitchFamily="34" charset="0"/>
            </a:endParaRPr>
          </a:p>
        </p:txBody>
      </p:sp>
      <p:sp>
        <p:nvSpPr>
          <p:cNvPr id="49" name="正方形/長方形 48"/>
          <p:cNvSpPr/>
          <p:nvPr/>
        </p:nvSpPr>
        <p:spPr>
          <a:xfrm>
            <a:off x="1786626" y="53788"/>
            <a:ext cx="5570757" cy="523220"/>
          </a:xfrm>
          <a:prstGeom prst="rect">
            <a:avLst/>
          </a:prstGeom>
        </p:spPr>
        <p:txBody>
          <a:bodyPr wrap="none">
            <a:spAutoFit/>
          </a:bodyPr>
          <a:lstStyle/>
          <a:p>
            <a:pPr algn="ctr" eaLnBrk="1" fontAlgn="auto" hangingPunct="1">
              <a:spcBef>
                <a:spcPts val="0"/>
              </a:spcBef>
              <a:spcAft>
                <a:spcPts val="0"/>
              </a:spcAft>
            </a:pPr>
            <a:r>
              <a:rPr lang="ja-JP" altLang="en-US" sz="2800" dirty="0" smtClean="0">
                <a:solidFill>
                  <a:prstClr val="black"/>
                </a:solidFill>
                <a:ea typeface="ＭＳ ゴシック"/>
                <a:cs typeface="Arial" panose="020B0604020202020204" pitchFamily="34" charset="0"/>
              </a:rPr>
              <a:t>アフリカツメガエルのゲノム解読</a:t>
            </a:r>
            <a:endParaRPr lang="ja-JP" altLang="en-US" sz="2800" dirty="0">
              <a:solidFill>
                <a:prstClr val="black"/>
              </a:solidFill>
              <a:ea typeface="ＭＳ ゴシック"/>
              <a:cs typeface="Arial" panose="020B0604020202020204" pitchFamily="34" charset="0"/>
            </a:endParaRPr>
          </a:p>
        </p:txBody>
      </p:sp>
      <p:sp>
        <p:nvSpPr>
          <p:cNvPr id="78" name="スライド番号プレースホルダー 5"/>
          <p:cNvSpPr txBox="1">
            <a:spLocks/>
          </p:cNvSpPr>
          <p:nvPr/>
        </p:nvSpPr>
        <p:spPr>
          <a:xfrm>
            <a:off x="6553200" y="6356838"/>
            <a:ext cx="2133600" cy="36488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solidFill>
                  <a:prstClr val="black">
                    <a:tint val="75000"/>
                  </a:prstClr>
                </a:solidFill>
              </a:rPr>
              <a:pPr/>
              <a:t>14</a:t>
            </a:fld>
            <a:endParaRPr lang="ja-JP" altLang="en-US">
              <a:solidFill>
                <a:prstClr val="black">
                  <a:tint val="75000"/>
                </a:prstClr>
              </a:solidFill>
            </a:endParaRPr>
          </a:p>
        </p:txBody>
      </p:sp>
      <p:cxnSp>
        <p:nvCxnSpPr>
          <p:cNvPr id="3" name="直線コネクタ 2"/>
          <p:cNvCxnSpPr/>
          <p:nvPr/>
        </p:nvCxnSpPr>
        <p:spPr>
          <a:xfrm>
            <a:off x="1673970" y="1523175"/>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1673970" y="2025596"/>
            <a:ext cx="1206137" cy="0"/>
          </a:xfrm>
          <a:prstGeom prst="line">
            <a:avLst/>
          </a:prstGeom>
          <a:ln w="28575">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774118" y="1615369"/>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978770" y="1707563"/>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131170" y="1799757"/>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435970" y="1891952"/>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301045" y="2025596"/>
            <a:ext cx="1668361" cy="0"/>
          </a:xfrm>
          <a:prstGeom prst="line">
            <a:avLst/>
          </a:prstGeom>
          <a:ln w="28575">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275882" y="2024027"/>
            <a:ext cx="908033" cy="0"/>
          </a:xfrm>
          <a:prstGeom prst="line">
            <a:avLst/>
          </a:prstGeom>
          <a:ln w="28575">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233890" y="1523175"/>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396409" y="1584638"/>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623599" y="1646101"/>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995889" y="1769027"/>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833847" y="1707564"/>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143167" y="1830490"/>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525269" y="1891952"/>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581000" y="2023689"/>
            <a:ext cx="1233936" cy="0"/>
          </a:xfrm>
          <a:prstGeom prst="line">
            <a:avLst/>
          </a:prstGeom>
          <a:ln w="28575">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5293410" y="1742250"/>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393558" y="1834444"/>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712510" y="1926638"/>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593514" y="1543601"/>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693662" y="1635795"/>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949114" y="1727989"/>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050714" y="1820183"/>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355514" y="1912378"/>
            <a:ext cx="444137" cy="0"/>
          </a:xfrm>
          <a:prstGeom prst="line">
            <a:avLst/>
          </a:prstGeom>
          <a:ln>
            <a:solidFill>
              <a:srgbClr val="66FF99"/>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290908" y="1839023"/>
            <a:ext cx="1340432" cy="369332"/>
          </a:xfrm>
          <a:prstGeom prst="rect">
            <a:avLst/>
          </a:prstGeom>
          <a:noFill/>
        </p:spPr>
        <p:txBody>
          <a:bodyPr wrap="none" rtlCol="0">
            <a:spAutoFit/>
          </a:bodyPr>
          <a:lstStyle/>
          <a:p>
            <a:r>
              <a:rPr kumimoji="1" lang="ja-JP" altLang="en-US" dirty="0" smtClean="0"/>
              <a:t>サブゲノム</a:t>
            </a:r>
            <a:r>
              <a:rPr kumimoji="1" lang="en-US" altLang="ja-JP" dirty="0" smtClean="0"/>
              <a:t>a</a:t>
            </a:r>
            <a:endParaRPr kumimoji="1" lang="ja-JP" altLang="en-US" dirty="0"/>
          </a:p>
        </p:txBody>
      </p:sp>
      <p:grpSp>
        <p:nvGrpSpPr>
          <p:cNvPr id="12" name="グループ化 11"/>
          <p:cNvGrpSpPr/>
          <p:nvPr/>
        </p:nvGrpSpPr>
        <p:grpSpPr>
          <a:xfrm>
            <a:off x="1686484" y="2275402"/>
            <a:ext cx="6140966" cy="539783"/>
            <a:chOff x="1686484" y="2275402"/>
            <a:chExt cx="6140966" cy="539783"/>
          </a:xfrm>
        </p:grpSpPr>
        <p:cxnSp>
          <p:nvCxnSpPr>
            <p:cNvPr id="80" name="直線コネクタ 79"/>
            <p:cNvCxnSpPr/>
            <p:nvPr/>
          </p:nvCxnSpPr>
          <p:spPr>
            <a:xfrm>
              <a:off x="1686484" y="2451555"/>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686484" y="2815185"/>
              <a:ext cx="888823"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786632" y="2543749"/>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1991284" y="2635943"/>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143684" y="2728137"/>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040670" y="2275402"/>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040670" y="2815185"/>
              <a:ext cx="194125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5288396" y="2813278"/>
              <a:ext cx="1156781" cy="338"/>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246404" y="2353584"/>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408923" y="2415047"/>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636113" y="2476510"/>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171687" y="2599436"/>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846361" y="2537973"/>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4318965" y="2660899"/>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4537783" y="2722361"/>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6785356" y="2813278"/>
              <a:ext cx="1042094"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5305924" y="2531839"/>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5479550" y="2624033"/>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725024" y="2716227"/>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6001040" y="2620079"/>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706176" y="2425384"/>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6961628" y="2517578"/>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063228" y="2609772"/>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368028" y="2701967"/>
              <a:ext cx="444137"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10" name="テキスト ボックス 109"/>
          <p:cNvSpPr txBox="1"/>
          <p:nvPr/>
        </p:nvSpPr>
        <p:spPr>
          <a:xfrm>
            <a:off x="285298" y="2599436"/>
            <a:ext cx="1351652" cy="369332"/>
          </a:xfrm>
          <a:prstGeom prst="rect">
            <a:avLst/>
          </a:prstGeom>
          <a:noFill/>
        </p:spPr>
        <p:txBody>
          <a:bodyPr wrap="none" rtlCol="0">
            <a:spAutoFit/>
          </a:bodyPr>
          <a:lstStyle/>
          <a:p>
            <a:r>
              <a:rPr kumimoji="1" lang="ja-JP" altLang="en-US" dirty="0" smtClean="0"/>
              <a:t>サブゲノム</a:t>
            </a:r>
            <a:r>
              <a:rPr kumimoji="1" lang="en-US" altLang="ja-JP" dirty="0" smtClean="0"/>
              <a:t>b</a:t>
            </a:r>
            <a:endParaRPr kumimoji="1" lang="ja-JP" altLang="en-US" dirty="0"/>
          </a:p>
        </p:txBody>
      </p:sp>
      <p:pic>
        <p:nvPicPr>
          <p:cNvPr id="124" name="Picture 3" descr="C:\Users\Yoshinobu Uno\Documents\mapping\Xlaevis BAC FISH\120903-0907FISHテクニカルセミナー（基生研）\FISHデータ（基生研FISH講習会）\274J01_atp6v1f.b 142J16_atp6v1f.a 3L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608"/>
          <a:stretch/>
        </p:blipFill>
        <p:spPr bwMode="auto">
          <a:xfrm>
            <a:off x="3235087" y="4327746"/>
            <a:ext cx="2450722" cy="1591361"/>
          </a:xfrm>
          <a:prstGeom prst="rect">
            <a:avLst/>
          </a:prstGeom>
          <a:noFill/>
          <a:extLst>
            <a:ext uri="{909E8E84-426E-40DD-AFC4-6F175D3DCCD1}">
              <a14:hiddenFill xmlns:a14="http://schemas.microsoft.com/office/drawing/2010/main">
                <a:solidFill>
                  <a:srgbClr val="FFFFFF"/>
                </a:solidFill>
              </a14:hiddenFill>
            </a:ext>
          </a:extLst>
        </p:spPr>
      </p:pic>
      <p:sp>
        <p:nvSpPr>
          <p:cNvPr id="69" name="テキスト ボックス 68"/>
          <p:cNvSpPr txBox="1"/>
          <p:nvPr/>
        </p:nvSpPr>
        <p:spPr>
          <a:xfrm>
            <a:off x="909780" y="3795179"/>
            <a:ext cx="7324441" cy="400110"/>
          </a:xfrm>
          <a:prstGeom prst="rect">
            <a:avLst/>
          </a:prstGeom>
          <a:noFill/>
        </p:spPr>
        <p:txBody>
          <a:bodyPr wrap="none" rtlCol="0">
            <a:spAutoFit/>
          </a:bodyPr>
          <a:lstStyle/>
          <a:p>
            <a:pPr algn="ctr"/>
            <a:r>
              <a:rPr lang="ja-JP" altLang="en-US" sz="2000" dirty="0" smtClean="0">
                <a:solidFill>
                  <a:prstClr val="black"/>
                </a:solidFill>
                <a:ea typeface="ＭＳ ゴシック"/>
                <a:cs typeface="Arial" panose="020B0604020202020204" pitchFamily="34" charset="0"/>
              </a:rPr>
              <a:t>長い</a:t>
            </a:r>
            <a:r>
              <a:rPr lang="en-US" altLang="ja-JP" sz="2000" dirty="0" smtClean="0">
                <a:solidFill>
                  <a:prstClr val="black"/>
                </a:solidFill>
                <a:ea typeface="ＭＳ ゴシック"/>
                <a:cs typeface="Arial" panose="020B0604020202020204" pitchFamily="34" charset="0"/>
              </a:rPr>
              <a:t>DNA</a:t>
            </a:r>
            <a:r>
              <a:rPr lang="ja-JP" altLang="en-US" sz="2000" dirty="0" smtClean="0">
                <a:solidFill>
                  <a:prstClr val="black"/>
                </a:solidFill>
                <a:ea typeface="ＭＳ ゴシック"/>
                <a:cs typeface="Arial" panose="020B0604020202020204" pitchFamily="34" charset="0"/>
              </a:rPr>
              <a:t>を染色体に対応させて行く（</a:t>
            </a:r>
            <a:r>
              <a:rPr lang="ja-JP" altLang="en-US" sz="2000" dirty="0">
                <a:solidFill>
                  <a:prstClr val="black"/>
                </a:solidFill>
                <a:ea typeface="ＭＳ ゴシック"/>
                <a:cs typeface="Arial" panose="020B0604020202020204" pitchFamily="34" charset="0"/>
              </a:rPr>
              <a:t>日本</a:t>
            </a:r>
            <a:r>
              <a:rPr lang="ja-JP" altLang="en-US" sz="2000" dirty="0" smtClean="0">
                <a:solidFill>
                  <a:prstClr val="black"/>
                </a:solidFill>
                <a:ea typeface="ＭＳ ゴシック"/>
                <a:cs typeface="Arial" panose="020B0604020202020204" pitchFamily="34" charset="0"/>
              </a:rPr>
              <a:t>チーム・宇野ら）：</a:t>
            </a:r>
            <a:endParaRPr lang="ja-JP" altLang="en-US" sz="2000" dirty="0">
              <a:solidFill>
                <a:prstClr val="black"/>
              </a:solidFill>
              <a:ea typeface="ＭＳ ゴシック"/>
              <a:cs typeface="Arial" panose="020B0604020202020204" pitchFamily="34" charset="0"/>
            </a:endParaRPr>
          </a:p>
        </p:txBody>
      </p:sp>
      <p:cxnSp>
        <p:nvCxnSpPr>
          <p:cNvPr id="73" name="直線コネクタ 72"/>
          <p:cNvCxnSpPr/>
          <p:nvPr/>
        </p:nvCxnSpPr>
        <p:spPr>
          <a:xfrm>
            <a:off x="995064" y="5453076"/>
            <a:ext cx="2033814" cy="0"/>
          </a:xfrm>
          <a:prstGeom prst="line">
            <a:avLst/>
          </a:prstGeom>
          <a:ln w="28575">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48029" y="5169022"/>
            <a:ext cx="2386192"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381617" y="5754129"/>
            <a:ext cx="1266552" cy="0"/>
          </a:xfrm>
          <a:prstGeom prst="line">
            <a:avLst/>
          </a:prstGeom>
          <a:ln w="28575">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192057" y="5733068"/>
            <a:ext cx="1249398"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381864" y="5009484"/>
            <a:ext cx="1266552" cy="0"/>
          </a:xfrm>
          <a:prstGeom prst="line">
            <a:avLst/>
          </a:prstGeom>
          <a:ln w="28575">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169161" y="5456519"/>
            <a:ext cx="1249398"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2808514" y="5009484"/>
            <a:ext cx="600409" cy="60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2750455" y="5751759"/>
            <a:ext cx="705503" cy="30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H="1">
            <a:off x="5393558" y="4854362"/>
            <a:ext cx="607482" cy="6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H="1">
            <a:off x="5310504" y="5441516"/>
            <a:ext cx="690536" cy="1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1631340" y="4617549"/>
            <a:ext cx="908033" cy="0"/>
          </a:xfrm>
          <a:prstGeom prst="line">
            <a:avLst/>
          </a:prstGeom>
          <a:ln w="28575">
            <a:solidFill>
              <a:srgbClr val="66FF99"/>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2721596" y="4625588"/>
            <a:ext cx="734362" cy="259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6248976" y="4854362"/>
            <a:ext cx="888823"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flipH="1" flipV="1">
            <a:off x="5310735" y="5604034"/>
            <a:ext cx="801647" cy="162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993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84340" y="0"/>
            <a:ext cx="7175362" cy="830997"/>
          </a:xfrm>
          <a:prstGeom prst="rect">
            <a:avLst/>
          </a:prstGeom>
          <a:noFill/>
        </p:spPr>
        <p:txBody>
          <a:bodyPr wrap="none" rtlCol="0">
            <a:spAutoFit/>
          </a:bodyPr>
          <a:lstStyle/>
          <a:p>
            <a:pPr algn="ctr"/>
            <a:r>
              <a:rPr lang="ja-JP" altLang="en-US" sz="2400" dirty="0" smtClean="0"/>
              <a:t>全ゲノムの</a:t>
            </a:r>
            <a:r>
              <a:rPr lang="en-US" altLang="ja-JP" sz="2400" dirty="0" smtClean="0"/>
              <a:t>DNA</a:t>
            </a:r>
            <a:r>
              <a:rPr lang="ja-JP" altLang="en-US" sz="2400" dirty="0" smtClean="0"/>
              <a:t>配列を染色体</a:t>
            </a:r>
            <a:r>
              <a:rPr lang="en-US" altLang="ja-JP" sz="2400" dirty="0" smtClean="0"/>
              <a:t>18</a:t>
            </a:r>
            <a:r>
              <a:rPr lang="ja-JP" altLang="en-US" sz="2400" dirty="0" smtClean="0"/>
              <a:t>本（ゲノム）に対応させ</a:t>
            </a:r>
            <a:endParaRPr lang="en-US" altLang="ja-JP" sz="2400" dirty="0" smtClean="0"/>
          </a:p>
          <a:p>
            <a:pPr algn="ctr"/>
            <a:r>
              <a:rPr lang="en-US" altLang="ja-JP" sz="2400" dirty="0" smtClean="0"/>
              <a:t>9</a:t>
            </a:r>
            <a:r>
              <a:rPr lang="ja-JP" altLang="en-US" sz="2400" dirty="0" smtClean="0"/>
              <a:t>対の同祖染色体を明らかにした</a:t>
            </a:r>
            <a:endParaRPr kumimoji="1" lang="ja-JP" altLang="en-US" sz="2400" dirty="0"/>
          </a:p>
        </p:txBody>
      </p:sp>
      <p:grpSp>
        <p:nvGrpSpPr>
          <p:cNvPr id="6" name="グループ化 5"/>
          <p:cNvGrpSpPr/>
          <p:nvPr/>
        </p:nvGrpSpPr>
        <p:grpSpPr>
          <a:xfrm>
            <a:off x="0" y="840050"/>
            <a:ext cx="9108504" cy="6081450"/>
            <a:chOff x="0" y="548379"/>
            <a:chExt cx="9108504" cy="6081450"/>
          </a:xfrm>
        </p:grpSpPr>
        <p:pic>
          <p:nvPicPr>
            <p:cNvPr id="2" name="Picture 3" descr="C:\Users\Yoshinobu Uno\Documents\mapping\XLAEVIS BAC FISH\140312Xenopus BAC FISH map全部黒字 abgene表記あり 777cl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 y="548379"/>
              <a:ext cx="9107541" cy="6065124"/>
            </a:xfrm>
            <a:prstGeom prst="rect">
              <a:avLst/>
            </a:prstGeom>
            <a:solidFill>
              <a:schemeClr val="bg1"/>
            </a:solidFill>
            <a:extLst/>
          </p:spPr>
        </p:pic>
        <p:sp>
          <p:nvSpPr>
            <p:cNvPr id="5" name="正方形/長方形 4"/>
            <p:cNvSpPr/>
            <p:nvPr/>
          </p:nvSpPr>
          <p:spPr>
            <a:xfrm>
              <a:off x="0" y="2408464"/>
              <a:ext cx="8743950" cy="253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0" y="4384436"/>
              <a:ext cx="8743950" cy="253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0" y="6376736"/>
              <a:ext cx="8743950" cy="253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p:cNvSpPr/>
          <p:nvPr/>
        </p:nvSpPr>
        <p:spPr>
          <a:xfrm>
            <a:off x="1536695" y="2700135"/>
            <a:ext cx="5854488" cy="461665"/>
          </a:xfrm>
          <a:prstGeom prst="rect">
            <a:avLst/>
          </a:prstGeom>
        </p:spPr>
        <p:txBody>
          <a:bodyPr wrap="none">
            <a:spAutoFit/>
          </a:bodyPr>
          <a:lstStyle/>
          <a:p>
            <a:pPr algn="ctr"/>
            <a:r>
              <a:rPr lang="ja-JP" altLang="en-US" sz="2400" dirty="0" smtClean="0">
                <a:solidFill>
                  <a:srgbClr val="FF00FF"/>
                </a:solidFill>
              </a:rPr>
              <a:t>サブゲノムはどの染色体の組み合わせか</a:t>
            </a:r>
            <a:r>
              <a:rPr lang="ja-JP" altLang="en-US" sz="2400" dirty="0">
                <a:solidFill>
                  <a:srgbClr val="FF00FF"/>
                </a:solidFill>
              </a:rPr>
              <a:t>？</a:t>
            </a:r>
          </a:p>
        </p:txBody>
      </p:sp>
    </p:spTree>
    <p:extLst>
      <p:ext uri="{BB962C8B-B14F-4D97-AF65-F5344CB8AC3E}">
        <p14:creationId xmlns:p14="http://schemas.microsoft.com/office/powerpoint/2010/main" val="17488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16</a:t>
            </a:fld>
            <a:endParaRPr lang="ja-JP" altLang="en-US" sz="1400">
              <a:solidFill>
                <a:schemeClr val="tx1"/>
              </a:solidFill>
            </a:endParaRPr>
          </a:p>
        </p:txBody>
      </p:sp>
      <p:sp>
        <p:nvSpPr>
          <p:cNvPr id="3" name="角丸四角形 2"/>
          <p:cNvSpPr/>
          <p:nvPr/>
        </p:nvSpPr>
        <p:spPr>
          <a:xfrm>
            <a:off x="1499706" y="1482149"/>
            <a:ext cx="1182834" cy="1735924"/>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 name="角丸四角形 3"/>
          <p:cNvSpPr/>
          <p:nvPr/>
        </p:nvSpPr>
        <p:spPr>
          <a:xfrm>
            <a:off x="1499706" y="3449713"/>
            <a:ext cx="1150039" cy="1735924"/>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cxnSp>
        <p:nvCxnSpPr>
          <p:cNvPr id="5" name="直線矢印コネクタ 4"/>
          <p:cNvCxnSpPr/>
          <p:nvPr/>
        </p:nvCxnSpPr>
        <p:spPr>
          <a:xfrm>
            <a:off x="3006145" y="3343679"/>
            <a:ext cx="981666" cy="0"/>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sp>
        <p:nvSpPr>
          <p:cNvPr id="6" name="フリーフォーム 5"/>
          <p:cNvSpPr/>
          <p:nvPr/>
        </p:nvSpPr>
        <p:spPr>
          <a:xfrm rot="5400000">
            <a:off x="2489844" y="3207525"/>
            <a:ext cx="755532" cy="277070"/>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7" name="角丸四角形 6"/>
          <p:cNvSpPr/>
          <p:nvPr/>
        </p:nvSpPr>
        <p:spPr>
          <a:xfrm>
            <a:off x="3987809" y="1705607"/>
            <a:ext cx="1220502" cy="3117169"/>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12" name="グループ化 11"/>
          <p:cNvGrpSpPr/>
          <p:nvPr/>
        </p:nvGrpSpPr>
        <p:grpSpPr>
          <a:xfrm>
            <a:off x="1695423" y="1638143"/>
            <a:ext cx="319979" cy="1338316"/>
            <a:chOff x="1695423" y="734862"/>
            <a:chExt cx="319979" cy="1338316"/>
          </a:xfrm>
        </p:grpSpPr>
        <p:sp>
          <p:nvSpPr>
            <p:cNvPr id="13" name="角丸四角形 12"/>
            <p:cNvSpPr/>
            <p:nvPr/>
          </p:nvSpPr>
          <p:spPr>
            <a:xfrm>
              <a:off x="1695423" y="734867"/>
              <a:ext cx="126014" cy="5062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 name="角丸四角形 13"/>
            <p:cNvSpPr/>
            <p:nvPr/>
          </p:nvSpPr>
          <p:spPr>
            <a:xfrm>
              <a:off x="1695423" y="1250548"/>
              <a:ext cx="126014" cy="8226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5" name="角丸四角形 14"/>
            <p:cNvSpPr/>
            <p:nvPr/>
          </p:nvSpPr>
          <p:spPr>
            <a:xfrm>
              <a:off x="1889388" y="734862"/>
              <a:ext cx="126014" cy="5062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6" name="角丸四角形 15"/>
            <p:cNvSpPr/>
            <p:nvPr/>
          </p:nvSpPr>
          <p:spPr>
            <a:xfrm>
              <a:off x="1889388" y="1250543"/>
              <a:ext cx="126014" cy="8226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7" name="グループ化 16"/>
          <p:cNvGrpSpPr/>
          <p:nvPr/>
        </p:nvGrpSpPr>
        <p:grpSpPr>
          <a:xfrm>
            <a:off x="2162506" y="1808088"/>
            <a:ext cx="319979" cy="993562"/>
            <a:chOff x="2162506" y="904807"/>
            <a:chExt cx="319979" cy="993562"/>
          </a:xfrm>
        </p:grpSpPr>
        <p:sp>
          <p:nvSpPr>
            <p:cNvPr id="18" name="角丸四角形 17"/>
            <p:cNvSpPr/>
            <p:nvPr/>
          </p:nvSpPr>
          <p:spPr>
            <a:xfrm>
              <a:off x="2162506" y="904812"/>
              <a:ext cx="126014" cy="375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9" name="角丸四角形 18"/>
            <p:cNvSpPr/>
            <p:nvPr/>
          </p:nvSpPr>
          <p:spPr>
            <a:xfrm>
              <a:off x="2162506" y="1288324"/>
              <a:ext cx="126014" cy="6100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0" name="角丸四角形 19"/>
            <p:cNvSpPr/>
            <p:nvPr/>
          </p:nvSpPr>
          <p:spPr>
            <a:xfrm>
              <a:off x="2356471" y="904807"/>
              <a:ext cx="126014" cy="375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1" name="角丸四角形 20"/>
            <p:cNvSpPr/>
            <p:nvPr/>
          </p:nvSpPr>
          <p:spPr>
            <a:xfrm>
              <a:off x="2356471" y="1288319"/>
              <a:ext cx="126014" cy="6100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22" name="グループ化 21"/>
          <p:cNvGrpSpPr/>
          <p:nvPr/>
        </p:nvGrpSpPr>
        <p:grpSpPr>
          <a:xfrm>
            <a:off x="1695423" y="3617501"/>
            <a:ext cx="319979" cy="1333447"/>
            <a:chOff x="1695423" y="2714220"/>
            <a:chExt cx="319979" cy="1333447"/>
          </a:xfrm>
        </p:grpSpPr>
        <p:sp>
          <p:nvSpPr>
            <p:cNvPr id="23" name="角丸四角形 22"/>
            <p:cNvSpPr/>
            <p:nvPr/>
          </p:nvSpPr>
          <p:spPr>
            <a:xfrm>
              <a:off x="1695423" y="2714220"/>
              <a:ext cx="126014" cy="506234"/>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4" name="角丸四角形 23"/>
            <p:cNvSpPr/>
            <p:nvPr/>
          </p:nvSpPr>
          <p:spPr>
            <a:xfrm>
              <a:off x="1695423" y="3225037"/>
              <a:ext cx="126014" cy="822630"/>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5" name="角丸四角形 24"/>
            <p:cNvSpPr/>
            <p:nvPr/>
          </p:nvSpPr>
          <p:spPr>
            <a:xfrm>
              <a:off x="1889388" y="2714220"/>
              <a:ext cx="126014" cy="506234"/>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6" name="角丸四角形 25"/>
            <p:cNvSpPr/>
            <p:nvPr/>
          </p:nvSpPr>
          <p:spPr>
            <a:xfrm>
              <a:off x="1889388" y="3225037"/>
              <a:ext cx="126014" cy="822630"/>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27" name="グループ化 26"/>
          <p:cNvGrpSpPr/>
          <p:nvPr/>
        </p:nvGrpSpPr>
        <p:grpSpPr>
          <a:xfrm>
            <a:off x="2162506" y="3787446"/>
            <a:ext cx="319979" cy="988693"/>
            <a:chOff x="2162506" y="2884165"/>
            <a:chExt cx="319979" cy="988693"/>
          </a:xfrm>
          <a:pattFill prst="lgCheck">
            <a:fgClr>
              <a:srgbClr val="5B9BD5"/>
            </a:fgClr>
            <a:bgClr>
              <a:srgbClr val="66FF99"/>
            </a:bgClr>
          </a:pattFill>
        </p:grpSpPr>
        <p:sp>
          <p:nvSpPr>
            <p:cNvPr id="28" name="角丸四角形 27"/>
            <p:cNvSpPr/>
            <p:nvPr/>
          </p:nvSpPr>
          <p:spPr>
            <a:xfrm>
              <a:off x="2162506" y="2884165"/>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9" name="角丸四角形 28"/>
            <p:cNvSpPr/>
            <p:nvPr/>
          </p:nvSpPr>
          <p:spPr>
            <a:xfrm>
              <a:off x="2162506" y="3262813"/>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0" name="角丸四角形 29"/>
            <p:cNvSpPr/>
            <p:nvPr/>
          </p:nvSpPr>
          <p:spPr>
            <a:xfrm>
              <a:off x="2356471" y="2884165"/>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1" name="角丸四角形 30"/>
            <p:cNvSpPr/>
            <p:nvPr/>
          </p:nvSpPr>
          <p:spPr>
            <a:xfrm>
              <a:off x="2356471" y="3262813"/>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32" name="グループ化 31"/>
          <p:cNvGrpSpPr/>
          <p:nvPr/>
        </p:nvGrpSpPr>
        <p:grpSpPr>
          <a:xfrm>
            <a:off x="4216639" y="1875238"/>
            <a:ext cx="319979" cy="1333452"/>
            <a:chOff x="3918133" y="1482302"/>
            <a:chExt cx="319979" cy="1333452"/>
          </a:xfrm>
        </p:grpSpPr>
        <p:sp>
          <p:nvSpPr>
            <p:cNvPr id="33" name="角丸四角形 32"/>
            <p:cNvSpPr/>
            <p:nvPr/>
          </p:nvSpPr>
          <p:spPr>
            <a:xfrm>
              <a:off x="3918133" y="1482307"/>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4" name="角丸四角形 33"/>
            <p:cNvSpPr/>
            <p:nvPr/>
          </p:nvSpPr>
          <p:spPr>
            <a:xfrm>
              <a:off x="3918133" y="1993124"/>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5" name="角丸四角形 34"/>
            <p:cNvSpPr/>
            <p:nvPr/>
          </p:nvSpPr>
          <p:spPr>
            <a:xfrm>
              <a:off x="4112098" y="1482302"/>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6" name="角丸四角形 35"/>
            <p:cNvSpPr/>
            <p:nvPr/>
          </p:nvSpPr>
          <p:spPr>
            <a:xfrm>
              <a:off x="4112098" y="1993119"/>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37" name="グループ化 36"/>
          <p:cNvGrpSpPr/>
          <p:nvPr/>
        </p:nvGrpSpPr>
        <p:grpSpPr>
          <a:xfrm>
            <a:off x="4693091" y="3565385"/>
            <a:ext cx="319979" cy="988698"/>
            <a:chOff x="3918133" y="3172449"/>
            <a:chExt cx="319979" cy="988698"/>
          </a:xfrm>
        </p:grpSpPr>
        <p:sp>
          <p:nvSpPr>
            <p:cNvPr id="38" name="角丸四角形 37"/>
            <p:cNvSpPr/>
            <p:nvPr/>
          </p:nvSpPr>
          <p:spPr>
            <a:xfrm>
              <a:off x="3918133" y="3172454"/>
              <a:ext cx="126014" cy="375412"/>
            </a:xfrm>
            <a:prstGeom prst="round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9" name="角丸四角形 38"/>
            <p:cNvSpPr/>
            <p:nvPr/>
          </p:nvSpPr>
          <p:spPr>
            <a:xfrm>
              <a:off x="3918133" y="3551102"/>
              <a:ext cx="126014" cy="610045"/>
            </a:xfrm>
            <a:prstGeom prst="round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0" name="角丸四角形 39"/>
            <p:cNvSpPr/>
            <p:nvPr/>
          </p:nvSpPr>
          <p:spPr>
            <a:xfrm>
              <a:off x="4112098" y="3172449"/>
              <a:ext cx="126014" cy="375412"/>
            </a:xfrm>
            <a:prstGeom prst="round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1" name="角丸四角形 40"/>
            <p:cNvSpPr/>
            <p:nvPr/>
          </p:nvSpPr>
          <p:spPr>
            <a:xfrm>
              <a:off x="4112098" y="3551097"/>
              <a:ext cx="126014" cy="610045"/>
            </a:xfrm>
            <a:prstGeom prst="round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42" name="グループ化 41"/>
          <p:cNvGrpSpPr/>
          <p:nvPr/>
        </p:nvGrpSpPr>
        <p:grpSpPr>
          <a:xfrm>
            <a:off x="4693091" y="1875655"/>
            <a:ext cx="319979" cy="1333447"/>
            <a:chOff x="4394585" y="1482719"/>
            <a:chExt cx="319979" cy="1333447"/>
          </a:xfrm>
          <a:pattFill prst="wdUpDiag">
            <a:fgClr>
              <a:schemeClr val="accent1"/>
            </a:fgClr>
            <a:bgClr>
              <a:schemeClr val="bg1"/>
            </a:bgClr>
          </a:pattFill>
        </p:grpSpPr>
        <p:sp>
          <p:nvSpPr>
            <p:cNvPr id="43" name="角丸四角形 42"/>
            <p:cNvSpPr/>
            <p:nvPr/>
          </p:nvSpPr>
          <p:spPr>
            <a:xfrm>
              <a:off x="4394585"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4" name="角丸四角形 43"/>
            <p:cNvSpPr/>
            <p:nvPr/>
          </p:nvSpPr>
          <p:spPr>
            <a:xfrm>
              <a:off x="4394585"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5" name="角丸四角形 44"/>
            <p:cNvSpPr/>
            <p:nvPr/>
          </p:nvSpPr>
          <p:spPr>
            <a:xfrm>
              <a:off x="4588550"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6" name="角丸四角形 45"/>
            <p:cNvSpPr/>
            <p:nvPr/>
          </p:nvSpPr>
          <p:spPr>
            <a:xfrm>
              <a:off x="4588550"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47" name="グループ化 46"/>
          <p:cNvGrpSpPr/>
          <p:nvPr/>
        </p:nvGrpSpPr>
        <p:grpSpPr>
          <a:xfrm>
            <a:off x="4216639" y="3574650"/>
            <a:ext cx="319979" cy="988693"/>
            <a:chOff x="4394585" y="3181714"/>
            <a:chExt cx="319979" cy="988693"/>
          </a:xfrm>
        </p:grpSpPr>
        <p:sp>
          <p:nvSpPr>
            <p:cNvPr id="48" name="角丸四角形 47"/>
            <p:cNvSpPr/>
            <p:nvPr/>
          </p:nvSpPr>
          <p:spPr>
            <a:xfrm>
              <a:off x="4394585"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9" name="角丸四角形 48"/>
            <p:cNvSpPr/>
            <p:nvPr/>
          </p:nvSpPr>
          <p:spPr>
            <a:xfrm>
              <a:off x="4394585"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0" name="角丸四角形 49"/>
            <p:cNvSpPr/>
            <p:nvPr/>
          </p:nvSpPr>
          <p:spPr>
            <a:xfrm>
              <a:off x="4588550"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1" name="角丸四角形 50"/>
            <p:cNvSpPr/>
            <p:nvPr/>
          </p:nvSpPr>
          <p:spPr>
            <a:xfrm>
              <a:off x="4588550"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52" name="テキスト ボックス 51"/>
          <p:cNvSpPr txBox="1"/>
          <p:nvPr/>
        </p:nvSpPr>
        <p:spPr>
          <a:xfrm>
            <a:off x="1599645" y="1131064"/>
            <a:ext cx="1005403"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祖先種</a:t>
            </a:r>
            <a:r>
              <a:rPr lang="en-US" altLang="ja-JP" dirty="0" smtClean="0">
                <a:solidFill>
                  <a:prstClr val="black"/>
                </a:solidFill>
                <a:latin typeface="Arial" panose="020B0604020202020204" pitchFamily="34" charset="0"/>
                <a:cs typeface="Arial" panose="020B0604020202020204" pitchFamily="34" charset="0"/>
              </a:rPr>
              <a:t>a</a:t>
            </a:r>
            <a:endParaRPr lang="ja-JP" altLang="en-US" dirty="0">
              <a:solidFill>
                <a:prstClr val="black"/>
              </a:solidFill>
              <a:latin typeface="Arial" panose="020B0604020202020204" pitchFamily="34" charset="0"/>
              <a:cs typeface="Arial" panose="020B0604020202020204" pitchFamily="34" charset="0"/>
            </a:endParaRPr>
          </a:p>
        </p:txBody>
      </p:sp>
      <p:sp>
        <p:nvSpPr>
          <p:cNvPr id="53" name="テキスト ボックス 52"/>
          <p:cNvSpPr txBox="1"/>
          <p:nvPr/>
        </p:nvSpPr>
        <p:spPr>
          <a:xfrm>
            <a:off x="1599645" y="5165356"/>
            <a:ext cx="1005403"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祖先種</a:t>
            </a:r>
            <a:r>
              <a:rPr lang="en-US" altLang="ja-JP" dirty="0" smtClean="0">
                <a:solidFill>
                  <a:prstClr val="black"/>
                </a:solidFill>
                <a:latin typeface="Arial" panose="020B0604020202020204" pitchFamily="34" charset="0"/>
                <a:cs typeface="Arial" panose="020B0604020202020204" pitchFamily="34" charset="0"/>
              </a:rPr>
              <a:t>b</a:t>
            </a:r>
            <a:endParaRPr lang="ja-JP" altLang="en-US" dirty="0">
              <a:solidFill>
                <a:prstClr val="black"/>
              </a:solidFill>
              <a:latin typeface="Arial" panose="020B0604020202020204" pitchFamily="34" charset="0"/>
              <a:cs typeface="Arial" panose="020B0604020202020204" pitchFamily="34" charset="0"/>
            </a:endParaRPr>
          </a:p>
        </p:txBody>
      </p:sp>
      <p:cxnSp>
        <p:nvCxnSpPr>
          <p:cNvPr id="54" name="直線矢印コネクタ 53"/>
          <p:cNvCxnSpPr/>
          <p:nvPr/>
        </p:nvCxnSpPr>
        <p:spPr>
          <a:xfrm flipV="1">
            <a:off x="5257922" y="3343680"/>
            <a:ext cx="620574" cy="1"/>
          </a:xfrm>
          <a:prstGeom prst="straightConnector1">
            <a:avLst/>
          </a:prstGeom>
          <a:ln w="38100">
            <a:solidFill>
              <a:srgbClr val="0303FF"/>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55" name="角丸四角形 54"/>
          <p:cNvSpPr/>
          <p:nvPr/>
        </p:nvSpPr>
        <p:spPr>
          <a:xfrm>
            <a:off x="5915426" y="1705607"/>
            <a:ext cx="1194358" cy="3117169"/>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56" name="グループ化 55"/>
          <p:cNvGrpSpPr/>
          <p:nvPr/>
        </p:nvGrpSpPr>
        <p:grpSpPr>
          <a:xfrm>
            <a:off x="6121575" y="1862712"/>
            <a:ext cx="319979" cy="1333452"/>
            <a:chOff x="6336635" y="1482302"/>
            <a:chExt cx="319979" cy="1333452"/>
          </a:xfrm>
        </p:grpSpPr>
        <p:sp>
          <p:nvSpPr>
            <p:cNvPr id="57" name="角丸四角形 56"/>
            <p:cNvSpPr/>
            <p:nvPr/>
          </p:nvSpPr>
          <p:spPr>
            <a:xfrm>
              <a:off x="6336635" y="1482307"/>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8" name="角丸四角形 57"/>
            <p:cNvSpPr/>
            <p:nvPr/>
          </p:nvSpPr>
          <p:spPr>
            <a:xfrm>
              <a:off x="6336635" y="1993124"/>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9" name="角丸四角形 58"/>
            <p:cNvSpPr/>
            <p:nvPr/>
          </p:nvSpPr>
          <p:spPr>
            <a:xfrm>
              <a:off x="6530600" y="1482302"/>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0" name="角丸四角形 59"/>
            <p:cNvSpPr/>
            <p:nvPr/>
          </p:nvSpPr>
          <p:spPr>
            <a:xfrm>
              <a:off x="6530600" y="1993119"/>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61" name="グループ化 60"/>
          <p:cNvGrpSpPr/>
          <p:nvPr/>
        </p:nvGrpSpPr>
        <p:grpSpPr>
          <a:xfrm>
            <a:off x="6598027" y="3645404"/>
            <a:ext cx="319979" cy="905413"/>
            <a:chOff x="6336635" y="3172449"/>
            <a:chExt cx="319979" cy="988698"/>
          </a:xfrm>
        </p:grpSpPr>
        <p:sp>
          <p:nvSpPr>
            <p:cNvPr id="62" name="角丸四角形 61"/>
            <p:cNvSpPr/>
            <p:nvPr/>
          </p:nvSpPr>
          <p:spPr>
            <a:xfrm>
              <a:off x="6336635" y="3172454"/>
              <a:ext cx="126014" cy="375412"/>
            </a:xfrm>
            <a:prstGeom prst="round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3" name="角丸四角形 62"/>
            <p:cNvSpPr/>
            <p:nvPr/>
          </p:nvSpPr>
          <p:spPr>
            <a:xfrm>
              <a:off x="6336635" y="3551102"/>
              <a:ext cx="126014" cy="610045"/>
            </a:xfrm>
            <a:prstGeom prst="round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4" name="角丸四角形 63"/>
            <p:cNvSpPr/>
            <p:nvPr/>
          </p:nvSpPr>
          <p:spPr>
            <a:xfrm>
              <a:off x="6530600" y="3172449"/>
              <a:ext cx="126014" cy="375412"/>
            </a:xfrm>
            <a:prstGeom prst="round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5" name="角丸四角形 64"/>
            <p:cNvSpPr/>
            <p:nvPr/>
          </p:nvSpPr>
          <p:spPr>
            <a:xfrm>
              <a:off x="6530600" y="3551097"/>
              <a:ext cx="126014" cy="610045"/>
            </a:xfrm>
            <a:prstGeom prst="round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66" name="グループ化 65"/>
          <p:cNvGrpSpPr/>
          <p:nvPr/>
        </p:nvGrpSpPr>
        <p:grpSpPr>
          <a:xfrm>
            <a:off x="6598027" y="1970803"/>
            <a:ext cx="319979" cy="1225361"/>
            <a:chOff x="6813087" y="1482719"/>
            <a:chExt cx="319979" cy="1333447"/>
          </a:xfrm>
          <a:pattFill prst="wdUpDiag">
            <a:fgClr>
              <a:schemeClr val="accent1"/>
            </a:fgClr>
            <a:bgClr>
              <a:schemeClr val="bg1"/>
            </a:bgClr>
          </a:pattFill>
        </p:grpSpPr>
        <p:sp>
          <p:nvSpPr>
            <p:cNvPr id="67" name="角丸四角形 66"/>
            <p:cNvSpPr/>
            <p:nvPr/>
          </p:nvSpPr>
          <p:spPr>
            <a:xfrm>
              <a:off x="6813087"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8" name="角丸四角形 67"/>
            <p:cNvSpPr/>
            <p:nvPr/>
          </p:nvSpPr>
          <p:spPr>
            <a:xfrm>
              <a:off x="6813087"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9" name="角丸四角形 68"/>
            <p:cNvSpPr/>
            <p:nvPr/>
          </p:nvSpPr>
          <p:spPr>
            <a:xfrm>
              <a:off x="7007052"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70" name="角丸四角形 69"/>
            <p:cNvSpPr/>
            <p:nvPr/>
          </p:nvSpPr>
          <p:spPr>
            <a:xfrm>
              <a:off x="7007052"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71" name="グループ化 70"/>
          <p:cNvGrpSpPr/>
          <p:nvPr/>
        </p:nvGrpSpPr>
        <p:grpSpPr>
          <a:xfrm>
            <a:off x="6121575" y="3562124"/>
            <a:ext cx="319979" cy="988693"/>
            <a:chOff x="6813087" y="3181714"/>
            <a:chExt cx="319979" cy="988693"/>
          </a:xfrm>
        </p:grpSpPr>
        <p:sp>
          <p:nvSpPr>
            <p:cNvPr id="72" name="角丸四角形 71"/>
            <p:cNvSpPr/>
            <p:nvPr/>
          </p:nvSpPr>
          <p:spPr>
            <a:xfrm>
              <a:off x="6813087"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73" name="角丸四角形 72"/>
            <p:cNvSpPr/>
            <p:nvPr/>
          </p:nvSpPr>
          <p:spPr>
            <a:xfrm>
              <a:off x="6813087"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74" name="角丸四角形 73"/>
            <p:cNvSpPr/>
            <p:nvPr/>
          </p:nvSpPr>
          <p:spPr>
            <a:xfrm>
              <a:off x="7007052"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75" name="角丸四角形 74"/>
            <p:cNvSpPr/>
            <p:nvPr/>
          </p:nvSpPr>
          <p:spPr>
            <a:xfrm>
              <a:off x="7007052"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80" name="テキスト ボックス 79"/>
          <p:cNvSpPr txBox="1"/>
          <p:nvPr/>
        </p:nvSpPr>
        <p:spPr>
          <a:xfrm>
            <a:off x="2900551" y="3367479"/>
            <a:ext cx="1005403" cy="584775"/>
          </a:xfrm>
          <a:prstGeom prst="rect">
            <a:avLst/>
          </a:prstGeom>
          <a:noFill/>
        </p:spPr>
        <p:txBody>
          <a:bodyPr wrap="non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異質</a:t>
            </a:r>
            <a:endParaRPr lang="en-US" altLang="ja-JP" sz="1600" dirty="0" smtClean="0">
              <a:solidFill>
                <a:prstClr val="black"/>
              </a:solidFill>
              <a:latin typeface="Arial" panose="020B0604020202020204" pitchFamily="34" charset="0"/>
              <a:cs typeface="Arial" panose="020B0604020202020204" pitchFamily="34" charset="0"/>
            </a:endParaRPr>
          </a:p>
          <a:p>
            <a:pPr algn="ctr"/>
            <a:r>
              <a:rPr lang="ja-JP" altLang="en-US" sz="1600" dirty="0" smtClean="0">
                <a:solidFill>
                  <a:prstClr val="black"/>
                </a:solidFill>
                <a:latin typeface="Arial" panose="020B0604020202020204" pitchFamily="34" charset="0"/>
                <a:cs typeface="Arial" panose="020B0604020202020204" pitchFamily="34" charset="0"/>
              </a:rPr>
              <a:t>四倍体化</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83" name="テキスト ボックス 82"/>
          <p:cNvSpPr txBox="1"/>
          <p:nvPr/>
        </p:nvSpPr>
        <p:spPr>
          <a:xfrm>
            <a:off x="6053456" y="3135847"/>
            <a:ext cx="441146"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1L</a:t>
            </a:r>
            <a:endParaRPr lang="ja-JP" altLang="en-US" dirty="0">
              <a:solidFill>
                <a:prstClr val="black"/>
              </a:solidFill>
              <a:latin typeface="Arial" panose="020B0604020202020204" pitchFamily="34" charset="0"/>
              <a:cs typeface="Arial" panose="020B0604020202020204" pitchFamily="34" charset="0"/>
            </a:endParaRPr>
          </a:p>
        </p:txBody>
      </p:sp>
      <p:sp>
        <p:nvSpPr>
          <p:cNvPr id="84" name="テキスト ボックス 83"/>
          <p:cNvSpPr txBox="1"/>
          <p:nvPr/>
        </p:nvSpPr>
        <p:spPr>
          <a:xfrm>
            <a:off x="6091034" y="4495033"/>
            <a:ext cx="441146"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2</a:t>
            </a:r>
            <a:r>
              <a:rPr lang="en-US" altLang="ja-JP" dirty="0" smtClean="0">
                <a:solidFill>
                  <a:prstClr val="black"/>
                </a:solidFill>
                <a:latin typeface="Arial" panose="020B0604020202020204" pitchFamily="34" charset="0"/>
                <a:cs typeface="Arial" panose="020B0604020202020204" pitchFamily="34" charset="0"/>
              </a:rPr>
              <a:t>L</a:t>
            </a:r>
            <a:endParaRPr lang="ja-JP" altLang="en-US" dirty="0">
              <a:solidFill>
                <a:prstClr val="black"/>
              </a:solidFill>
              <a:latin typeface="Arial" panose="020B0604020202020204" pitchFamily="34" charset="0"/>
              <a:cs typeface="Arial" panose="020B0604020202020204" pitchFamily="34" charset="0"/>
            </a:endParaRPr>
          </a:p>
        </p:txBody>
      </p:sp>
      <p:sp>
        <p:nvSpPr>
          <p:cNvPr id="85" name="テキスト ボックス 84"/>
          <p:cNvSpPr txBox="1"/>
          <p:nvPr/>
        </p:nvSpPr>
        <p:spPr>
          <a:xfrm>
            <a:off x="6506480" y="3135847"/>
            <a:ext cx="466794"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1S</a:t>
            </a:r>
            <a:endParaRPr lang="ja-JP" altLang="en-US" dirty="0">
              <a:solidFill>
                <a:prstClr val="black"/>
              </a:solidFill>
              <a:latin typeface="Arial" panose="020B0604020202020204" pitchFamily="34" charset="0"/>
              <a:cs typeface="Arial" panose="020B0604020202020204" pitchFamily="34" charset="0"/>
            </a:endParaRPr>
          </a:p>
        </p:txBody>
      </p:sp>
      <p:sp>
        <p:nvSpPr>
          <p:cNvPr id="86" name="テキスト ボックス 85"/>
          <p:cNvSpPr txBox="1"/>
          <p:nvPr/>
        </p:nvSpPr>
        <p:spPr>
          <a:xfrm>
            <a:off x="6544058" y="4495033"/>
            <a:ext cx="466794"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2S</a:t>
            </a:r>
            <a:endParaRPr lang="ja-JP" altLang="en-US" dirty="0">
              <a:solidFill>
                <a:prstClr val="black"/>
              </a:solidFill>
              <a:latin typeface="Arial" panose="020B0604020202020204" pitchFamily="34" charset="0"/>
              <a:cs typeface="Arial" panose="020B0604020202020204" pitchFamily="34" charset="0"/>
            </a:endParaRPr>
          </a:p>
        </p:txBody>
      </p:sp>
      <p:sp>
        <p:nvSpPr>
          <p:cNvPr id="87" name="テキスト ボックス 86"/>
          <p:cNvSpPr txBox="1"/>
          <p:nvPr/>
        </p:nvSpPr>
        <p:spPr>
          <a:xfrm>
            <a:off x="1691333" y="2898708"/>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1</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88" name="テキスト ボックス 87"/>
          <p:cNvSpPr txBox="1"/>
          <p:nvPr/>
        </p:nvSpPr>
        <p:spPr>
          <a:xfrm>
            <a:off x="1706173" y="4882238"/>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1</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89" name="テキスト ボックス 88"/>
          <p:cNvSpPr txBox="1"/>
          <p:nvPr/>
        </p:nvSpPr>
        <p:spPr>
          <a:xfrm>
            <a:off x="2183666" y="4714629"/>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2</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0" name="テキスト ボックス 89"/>
          <p:cNvSpPr txBox="1"/>
          <p:nvPr/>
        </p:nvSpPr>
        <p:spPr>
          <a:xfrm>
            <a:off x="2186999" y="2748188"/>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2</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1" name="テキスト ボックス 90"/>
          <p:cNvSpPr txBox="1"/>
          <p:nvPr/>
        </p:nvSpPr>
        <p:spPr>
          <a:xfrm>
            <a:off x="4220824" y="3137468"/>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1</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2" name="テキスト ボックス 91"/>
          <p:cNvSpPr txBox="1"/>
          <p:nvPr/>
        </p:nvSpPr>
        <p:spPr>
          <a:xfrm>
            <a:off x="4228209" y="4483305"/>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2</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3" name="テキスト ボックス 92"/>
          <p:cNvSpPr txBox="1"/>
          <p:nvPr/>
        </p:nvSpPr>
        <p:spPr>
          <a:xfrm>
            <a:off x="4704114" y="4496530"/>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2</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4" name="テキスト ボックス 93"/>
          <p:cNvSpPr txBox="1"/>
          <p:nvPr/>
        </p:nvSpPr>
        <p:spPr>
          <a:xfrm>
            <a:off x="4695500" y="3137468"/>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1</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6" name="テキスト ボックス 95"/>
          <p:cNvSpPr txBox="1"/>
          <p:nvPr/>
        </p:nvSpPr>
        <p:spPr>
          <a:xfrm>
            <a:off x="4056469" y="1245360"/>
            <a:ext cx="1082348" cy="307777"/>
          </a:xfrm>
          <a:prstGeom prst="rect">
            <a:avLst/>
          </a:prstGeom>
          <a:noFill/>
        </p:spPr>
        <p:txBody>
          <a:bodyPr wrap="none" rtlCol="0">
            <a:spAutoFit/>
          </a:bodyPr>
          <a:lstStyle/>
          <a:p>
            <a:r>
              <a:rPr lang="ja-JP" altLang="en-US" sz="1400" dirty="0">
                <a:solidFill>
                  <a:prstClr val="black"/>
                </a:solidFill>
                <a:latin typeface="Arial" panose="020B0604020202020204" pitchFamily="34" charset="0"/>
                <a:cs typeface="Arial" panose="020B0604020202020204" pitchFamily="34" charset="0"/>
              </a:rPr>
              <a:t>同祖</a:t>
            </a:r>
            <a:r>
              <a:rPr lang="ja-JP" altLang="en-US" sz="1400" dirty="0" smtClean="0">
                <a:solidFill>
                  <a:prstClr val="black"/>
                </a:solidFill>
                <a:latin typeface="Arial" panose="020B0604020202020204" pitchFamily="34" charset="0"/>
                <a:cs typeface="Arial" panose="020B0604020202020204" pitchFamily="34" charset="0"/>
              </a:rPr>
              <a:t>染色体</a:t>
            </a:r>
          </a:p>
        </p:txBody>
      </p:sp>
      <p:sp>
        <p:nvSpPr>
          <p:cNvPr id="97" name="フリーフォーム 96"/>
          <p:cNvSpPr/>
          <p:nvPr/>
        </p:nvSpPr>
        <p:spPr>
          <a:xfrm>
            <a:off x="4352092" y="1506545"/>
            <a:ext cx="467198" cy="337544"/>
          </a:xfrm>
          <a:custGeom>
            <a:avLst/>
            <a:gdLst>
              <a:gd name="connsiteX0" fmla="*/ 0 w 1227550"/>
              <a:gd name="connsiteY0" fmla="*/ 651353 h 651353"/>
              <a:gd name="connsiteX1" fmla="*/ 638827 w 1227550"/>
              <a:gd name="connsiteY1" fmla="*/ 0 h 651353"/>
              <a:gd name="connsiteX2" fmla="*/ 1227550 w 1227550"/>
              <a:gd name="connsiteY2" fmla="*/ 563671 h 651353"/>
              <a:gd name="connsiteX3" fmla="*/ 1227550 w 1227550"/>
              <a:gd name="connsiteY3" fmla="*/ 651353 h 651353"/>
              <a:gd name="connsiteX0" fmla="*/ 0 w 1227550"/>
              <a:gd name="connsiteY0" fmla="*/ 651353 h 651353"/>
              <a:gd name="connsiteX1" fmla="*/ 638827 w 1227550"/>
              <a:gd name="connsiteY1" fmla="*/ 0 h 651353"/>
              <a:gd name="connsiteX2" fmla="*/ 1227550 w 1227550"/>
              <a:gd name="connsiteY2" fmla="*/ 651353 h 651353"/>
            </a:gdLst>
            <a:ahLst/>
            <a:cxnLst>
              <a:cxn ang="0">
                <a:pos x="connsiteX0" y="connsiteY0"/>
              </a:cxn>
              <a:cxn ang="0">
                <a:pos x="connsiteX1" y="connsiteY1"/>
              </a:cxn>
              <a:cxn ang="0">
                <a:pos x="connsiteX2" y="connsiteY2"/>
              </a:cxn>
            </a:cxnLst>
            <a:rect l="l" t="t" r="r" b="b"/>
            <a:pathLst>
              <a:path w="1227550" h="651353">
                <a:moveTo>
                  <a:pt x="0" y="651353"/>
                </a:moveTo>
                <a:lnTo>
                  <a:pt x="638827" y="0"/>
                </a:lnTo>
                <a:lnTo>
                  <a:pt x="1227550" y="65135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テキスト ボックス 97"/>
          <p:cNvSpPr txBox="1"/>
          <p:nvPr/>
        </p:nvSpPr>
        <p:spPr>
          <a:xfrm>
            <a:off x="6240039" y="4847761"/>
            <a:ext cx="646331"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現在</a:t>
            </a:r>
            <a:endParaRPr lang="en-US" altLang="ja-JP" dirty="0" smtClean="0">
              <a:solidFill>
                <a:prstClr val="black"/>
              </a:solidFill>
              <a:latin typeface="Arial" panose="020B0604020202020204" pitchFamily="34" charset="0"/>
              <a:cs typeface="Arial" panose="020B0604020202020204" pitchFamily="34" charset="0"/>
            </a:endParaRPr>
          </a:p>
        </p:txBody>
      </p:sp>
      <p:sp>
        <p:nvSpPr>
          <p:cNvPr id="99" name="角丸四角形 98"/>
          <p:cNvSpPr/>
          <p:nvPr/>
        </p:nvSpPr>
        <p:spPr>
          <a:xfrm>
            <a:off x="7351264" y="1704690"/>
            <a:ext cx="1194358" cy="3117169"/>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100" name="グループ化 99"/>
          <p:cNvGrpSpPr/>
          <p:nvPr/>
        </p:nvGrpSpPr>
        <p:grpSpPr>
          <a:xfrm>
            <a:off x="7557413" y="1861795"/>
            <a:ext cx="319979" cy="1333452"/>
            <a:chOff x="6336635" y="1482302"/>
            <a:chExt cx="319979" cy="1333452"/>
          </a:xfrm>
        </p:grpSpPr>
        <p:sp>
          <p:nvSpPr>
            <p:cNvPr id="101" name="角丸四角形 100"/>
            <p:cNvSpPr/>
            <p:nvPr/>
          </p:nvSpPr>
          <p:spPr>
            <a:xfrm>
              <a:off x="6336635" y="1482307"/>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2" name="角丸四角形 101"/>
            <p:cNvSpPr/>
            <p:nvPr/>
          </p:nvSpPr>
          <p:spPr>
            <a:xfrm>
              <a:off x="6336635" y="1993124"/>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3" name="角丸四角形 102"/>
            <p:cNvSpPr/>
            <p:nvPr/>
          </p:nvSpPr>
          <p:spPr>
            <a:xfrm>
              <a:off x="6530600" y="1482302"/>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4" name="角丸四角形 103"/>
            <p:cNvSpPr/>
            <p:nvPr/>
          </p:nvSpPr>
          <p:spPr>
            <a:xfrm>
              <a:off x="6530600" y="1993119"/>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05" name="グループ化 104"/>
          <p:cNvGrpSpPr/>
          <p:nvPr/>
        </p:nvGrpSpPr>
        <p:grpSpPr>
          <a:xfrm>
            <a:off x="8033865" y="3644487"/>
            <a:ext cx="319979" cy="905413"/>
            <a:chOff x="6336635" y="3172449"/>
            <a:chExt cx="319979" cy="988698"/>
          </a:xfrm>
          <a:pattFill prst="lgCheck">
            <a:fgClr>
              <a:srgbClr val="66FF99"/>
            </a:fgClr>
            <a:bgClr>
              <a:schemeClr val="bg1"/>
            </a:bgClr>
          </a:pattFill>
        </p:grpSpPr>
        <p:sp>
          <p:nvSpPr>
            <p:cNvPr id="106" name="角丸四角形 105"/>
            <p:cNvSpPr/>
            <p:nvPr/>
          </p:nvSpPr>
          <p:spPr>
            <a:xfrm>
              <a:off x="6336635" y="317245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7" name="角丸四角形 106"/>
            <p:cNvSpPr/>
            <p:nvPr/>
          </p:nvSpPr>
          <p:spPr>
            <a:xfrm>
              <a:off x="6336635" y="355110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8" name="角丸四角形 107"/>
            <p:cNvSpPr/>
            <p:nvPr/>
          </p:nvSpPr>
          <p:spPr>
            <a:xfrm>
              <a:off x="6530600" y="3172449"/>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9" name="角丸四角形 108"/>
            <p:cNvSpPr/>
            <p:nvPr/>
          </p:nvSpPr>
          <p:spPr>
            <a:xfrm>
              <a:off x="6530600" y="3551097"/>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10" name="グループ化 109"/>
          <p:cNvGrpSpPr/>
          <p:nvPr/>
        </p:nvGrpSpPr>
        <p:grpSpPr>
          <a:xfrm>
            <a:off x="8033865" y="1969886"/>
            <a:ext cx="319979" cy="1225361"/>
            <a:chOff x="6813087" y="1482719"/>
            <a:chExt cx="319979" cy="1333447"/>
          </a:xfrm>
          <a:pattFill prst="wdUpDiag">
            <a:fgClr>
              <a:srgbClr val="66FF99"/>
            </a:fgClr>
            <a:bgClr>
              <a:schemeClr val="bg1"/>
            </a:bgClr>
          </a:pattFill>
        </p:grpSpPr>
        <p:sp>
          <p:nvSpPr>
            <p:cNvPr id="111" name="角丸四角形 110"/>
            <p:cNvSpPr/>
            <p:nvPr/>
          </p:nvSpPr>
          <p:spPr>
            <a:xfrm>
              <a:off x="6813087"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2" name="角丸四角形 111"/>
            <p:cNvSpPr/>
            <p:nvPr/>
          </p:nvSpPr>
          <p:spPr>
            <a:xfrm>
              <a:off x="6813087"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3" name="角丸四角形 112"/>
            <p:cNvSpPr/>
            <p:nvPr/>
          </p:nvSpPr>
          <p:spPr>
            <a:xfrm>
              <a:off x="7007052"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4" name="角丸四角形 113"/>
            <p:cNvSpPr/>
            <p:nvPr/>
          </p:nvSpPr>
          <p:spPr>
            <a:xfrm>
              <a:off x="7007052"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15" name="グループ化 114"/>
          <p:cNvGrpSpPr/>
          <p:nvPr/>
        </p:nvGrpSpPr>
        <p:grpSpPr>
          <a:xfrm>
            <a:off x="7557413" y="3561207"/>
            <a:ext cx="319979" cy="988693"/>
            <a:chOff x="6813087" y="3181714"/>
            <a:chExt cx="319979" cy="988693"/>
          </a:xfrm>
        </p:grpSpPr>
        <p:sp>
          <p:nvSpPr>
            <p:cNvPr id="116" name="角丸四角形 115"/>
            <p:cNvSpPr/>
            <p:nvPr/>
          </p:nvSpPr>
          <p:spPr>
            <a:xfrm>
              <a:off x="6813087"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7" name="角丸四角形 116"/>
            <p:cNvSpPr/>
            <p:nvPr/>
          </p:nvSpPr>
          <p:spPr>
            <a:xfrm>
              <a:off x="6813087"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8" name="角丸四角形 117"/>
            <p:cNvSpPr/>
            <p:nvPr/>
          </p:nvSpPr>
          <p:spPr>
            <a:xfrm>
              <a:off x="7007052"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9" name="角丸四角形 118"/>
            <p:cNvSpPr/>
            <p:nvPr/>
          </p:nvSpPr>
          <p:spPr>
            <a:xfrm>
              <a:off x="7007052"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120" name="テキスト ボックス 119"/>
          <p:cNvSpPr txBox="1"/>
          <p:nvPr/>
        </p:nvSpPr>
        <p:spPr>
          <a:xfrm>
            <a:off x="7489294" y="3135847"/>
            <a:ext cx="441146"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1L</a:t>
            </a:r>
            <a:endParaRPr lang="ja-JP" altLang="en-US" dirty="0">
              <a:solidFill>
                <a:prstClr val="black"/>
              </a:solidFill>
              <a:latin typeface="Arial" panose="020B0604020202020204" pitchFamily="34" charset="0"/>
              <a:cs typeface="Arial" panose="020B0604020202020204" pitchFamily="34" charset="0"/>
            </a:endParaRPr>
          </a:p>
        </p:txBody>
      </p:sp>
      <p:sp>
        <p:nvSpPr>
          <p:cNvPr id="121" name="テキスト ボックス 120"/>
          <p:cNvSpPr txBox="1"/>
          <p:nvPr/>
        </p:nvSpPr>
        <p:spPr>
          <a:xfrm>
            <a:off x="7526872" y="4495033"/>
            <a:ext cx="441146"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2</a:t>
            </a:r>
            <a:r>
              <a:rPr lang="en-US" altLang="ja-JP" dirty="0" smtClean="0">
                <a:solidFill>
                  <a:prstClr val="black"/>
                </a:solidFill>
                <a:latin typeface="Arial" panose="020B0604020202020204" pitchFamily="34" charset="0"/>
                <a:cs typeface="Arial" panose="020B0604020202020204" pitchFamily="34" charset="0"/>
              </a:rPr>
              <a:t>L</a:t>
            </a:r>
            <a:endParaRPr lang="ja-JP" altLang="en-US" dirty="0">
              <a:solidFill>
                <a:prstClr val="black"/>
              </a:solidFill>
              <a:latin typeface="Arial" panose="020B0604020202020204" pitchFamily="34" charset="0"/>
              <a:cs typeface="Arial" panose="020B0604020202020204" pitchFamily="34" charset="0"/>
            </a:endParaRPr>
          </a:p>
        </p:txBody>
      </p:sp>
      <p:sp>
        <p:nvSpPr>
          <p:cNvPr id="122" name="テキスト ボックス 121"/>
          <p:cNvSpPr txBox="1"/>
          <p:nvPr/>
        </p:nvSpPr>
        <p:spPr>
          <a:xfrm>
            <a:off x="7942318" y="3135847"/>
            <a:ext cx="466794"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1S</a:t>
            </a:r>
            <a:endParaRPr lang="ja-JP" altLang="en-US" dirty="0">
              <a:solidFill>
                <a:prstClr val="black"/>
              </a:solidFill>
              <a:latin typeface="Arial" panose="020B0604020202020204" pitchFamily="34" charset="0"/>
              <a:cs typeface="Arial" panose="020B0604020202020204" pitchFamily="34" charset="0"/>
            </a:endParaRPr>
          </a:p>
        </p:txBody>
      </p:sp>
      <p:sp>
        <p:nvSpPr>
          <p:cNvPr id="123" name="テキスト ボックス 122"/>
          <p:cNvSpPr txBox="1"/>
          <p:nvPr/>
        </p:nvSpPr>
        <p:spPr>
          <a:xfrm>
            <a:off x="7979896" y="4495033"/>
            <a:ext cx="466794"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2S</a:t>
            </a:r>
            <a:endParaRPr lang="ja-JP" altLang="en-US" dirty="0">
              <a:solidFill>
                <a:prstClr val="black"/>
              </a:solidFill>
              <a:latin typeface="Arial" panose="020B0604020202020204" pitchFamily="34" charset="0"/>
              <a:cs typeface="Arial" panose="020B0604020202020204" pitchFamily="34" charset="0"/>
            </a:endParaRPr>
          </a:p>
        </p:txBody>
      </p:sp>
      <p:sp>
        <p:nvSpPr>
          <p:cNvPr id="124" name="テキスト ボックス 123"/>
          <p:cNvSpPr txBox="1"/>
          <p:nvPr/>
        </p:nvSpPr>
        <p:spPr>
          <a:xfrm>
            <a:off x="7344324" y="4847761"/>
            <a:ext cx="1338828"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解析の結果</a:t>
            </a:r>
            <a:endParaRPr lang="en-US" altLang="ja-JP" dirty="0" smtClean="0">
              <a:solidFill>
                <a:prstClr val="black"/>
              </a:solidFill>
              <a:latin typeface="Arial" panose="020B0604020202020204" pitchFamily="34" charset="0"/>
              <a:cs typeface="Arial" panose="020B0604020202020204" pitchFamily="34" charset="0"/>
            </a:endParaRPr>
          </a:p>
        </p:txBody>
      </p:sp>
      <p:sp>
        <p:nvSpPr>
          <p:cNvPr id="125" name="テキスト ボックス 124"/>
          <p:cNvSpPr txBox="1"/>
          <p:nvPr/>
        </p:nvSpPr>
        <p:spPr>
          <a:xfrm>
            <a:off x="7469271" y="1187269"/>
            <a:ext cx="997389" cy="307777"/>
          </a:xfrm>
          <a:prstGeom prst="rect">
            <a:avLst/>
          </a:prstGeom>
          <a:noFill/>
        </p:spPr>
        <p:txBody>
          <a:bodyPr wrap="none" rtlCol="0">
            <a:spAutoFit/>
          </a:bodyPr>
          <a:lstStyle>
            <a:defPPr>
              <a:defRPr lang="ja-JP"/>
            </a:defPPr>
            <a:lvl1pPr>
              <a:defRPr sz="1400">
                <a:latin typeface="Arial" panose="020B0604020202020204" pitchFamily="34" charset="0"/>
                <a:cs typeface="Arial" panose="020B0604020202020204" pitchFamily="34" charset="0"/>
              </a:defRPr>
            </a:lvl1pPr>
          </a:lstStyle>
          <a:p>
            <a:r>
              <a:rPr lang="ja-JP" altLang="en-US" dirty="0">
                <a:solidFill>
                  <a:prstClr val="black"/>
                </a:solidFill>
              </a:rPr>
              <a:t>サブゲノム</a:t>
            </a:r>
          </a:p>
        </p:txBody>
      </p:sp>
      <p:sp>
        <p:nvSpPr>
          <p:cNvPr id="126" name="テキスト ボックス 125"/>
          <p:cNvSpPr txBox="1"/>
          <p:nvPr/>
        </p:nvSpPr>
        <p:spPr>
          <a:xfrm>
            <a:off x="7564333" y="1365999"/>
            <a:ext cx="312906"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L</a:t>
            </a:r>
            <a:endParaRPr lang="ja-JP" altLang="en-US" dirty="0">
              <a:solidFill>
                <a:prstClr val="black"/>
              </a:solidFill>
              <a:latin typeface="Arial" panose="020B0604020202020204" pitchFamily="34" charset="0"/>
              <a:cs typeface="Arial" panose="020B0604020202020204" pitchFamily="34" charset="0"/>
            </a:endParaRPr>
          </a:p>
        </p:txBody>
      </p:sp>
      <p:sp>
        <p:nvSpPr>
          <p:cNvPr id="127" name="テキスト ボックス 126"/>
          <p:cNvSpPr txBox="1"/>
          <p:nvPr/>
        </p:nvSpPr>
        <p:spPr>
          <a:xfrm>
            <a:off x="8017357" y="1365999"/>
            <a:ext cx="338554"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S</a:t>
            </a:r>
            <a:endParaRPr lang="ja-JP" altLang="en-US" dirty="0">
              <a:solidFill>
                <a:prstClr val="black"/>
              </a:solidFill>
              <a:latin typeface="Arial" panose="020B0604020202020204" pitchFamily="34" charset="0"/>
              <a:cs typeface="Arial" panose="020B0604020202020204" pitchFamily="34" charset="0"/>
            </a:endParaRPr>
          </a:p>
        </p:txBody>
      </p:sp>
      <p:sp>
        <p:nvSpPr>
          <p:cNvPr id="128" name="右大かっこ 127"/>
          <p:cNvSpPr/>
          <p:nvPr/>
        </p:nvSpPr>
        <p:spPr>
          <a:xfrm rot="16200000">
            <a:off x="7662243" y="1496417"/>
            <a:ext cx="95248" cy="44114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29" name="右大かっこ 128"/>
          <p:cNvSpPr/>
          <p:nvPr/>
        </p:nvSpPr>
        <p:spPr>
          <a:xfrm rot="16200000">
            <a:off x="8140915" y="1496417"/>
            <a:ext cx="95248" cy="44114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nvGrpSpPr>
          <p:cNvPr id="130" name="グループ化 129"/>
          <p:cNvGrpSpPr/>
          <p:nvPr/>
        </p:nvGrpSpPr>
        <p:grpSpPr>
          <a:xfrm>
            <a:off x="1695423" y="1638143"/>
            <a:ext cx="319979" cy="1333452"/>
            <a:chOff x="3918133" y="1482302"/>
            <a:chExt cx="319979" cy="1333452"/>
          </a:xfrm>
          <a:pattFill prst="ltHorz">
            <a:fgClr>
              <a:schemeClr val="accent1"/>
            </a:fgClr>
            <a:bgClr>
              <a:srgbClr val="FFFFCC"/>
            </a:bgClr>
          </a:pattFill>
        </p:grpSpPr>
        <p:sp>
          <p:nvSpPr>
            <p:cNvPr id="131" name="角丸四角形 130"/>
            <p:cNvSpPr/>
            <p:nvPr/>
          </p:nvSpPr>
          <p:spPr>
            <a:xfrm>
              <a:off x="3918133" y="1482307"/>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2" name="角丸四角形 131"/>
            <p:cNvSpPr/>
            <p:nvPr/>
          </p:nvSpPr>
          <p:spPr>
            <a:xfrm>
              <a:off x="3918133" y="1993124"/>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3" name="角丸四角形 132"/>
            <p:cNvSpPr/>
            <p:nvPr/>
          </p:nvSpPr>
          <p:spPr>
            <a:xfrm>
              <a:off x="4112098" y="1482302"/>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4" name="角丸四角形 133"/>
            <p:cNvSpPr/>
            <p:nvPr/>
          </p:nvSpPr>
          <p:spPr>
            <a:xfrm>
              <a:off x="4112098" y="1993119"/>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35" name="グループ化 134"/>
          <p:cNvGrpSpPr/>
          <p:nvPr/>
        </p:nvGrpSpPr>
        <p:grpSpPr>
          <a:xfrm>
            <a:off x="1695423" y="3617501"/>
            <a:ext cx="319979" cy="1333447"/>
            <a:chOff x="4394585" y="1482719"/>
            <a:chExt cx="319979" cy="1333447"/>
          </a:xfrm>
          <a:pattFill prst="wdUpDiag">
            <a:fgClr>
              <a:schemeClr val="accent1"/>
            </a:fgClr>
            <a:bgClr>
              <a:srgbClr val="66FF99"/>
            </a:bgClr>
          </a:pattFill>
        </p:grpSpPr>
        <p:sp>
          <p:nvSpPr>
            <p:cNvPr id="136" name="角丸四角形 135"/>
            <p:cNvSpPr/>
            <p:nvPr/>
          </p:nvSpPr>
          <p:spPr>
            <a:xfrm>
              <a:off x="4394585"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7" name="角丸四角形 136"/>
            <p:cNvSpPr/>
            <p:nvPr/>
          </p:nvSpPr>
          <p:spPr>
            <a:xfrm>
              <a:off x="4394585"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8" name="角丸四角形 137"/>
            <p:cNvSpPr/>
            <p:nvPr/>
          </p:nvSpPr>
          <p:spPr>
            <a:xfrm>
              <a:off x="4588550"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9" name="角丸四角形 138"/>
            <p:cNvSpPr/>
            <p:nvPr/>
          </p:nvSpPr>
          <p:spPr>
            <a:xfrm>
              <a:off x="4588550"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40" name="グループ化 139"/>
          <p:cNvGrpSpPr/>
          <p:nvPr/>
        </p:nvGrpSpPr>
        <p:grpSpPr>
          <a:xfrm>
            <a:off x="2162506" y="1808088"/>
            <a:ext cx="319979" cy="988693"/>
            <a:chOff x="4394585" y="3181714"/>
            <a:chExt cx="319979" cy="988693"/>
          </a:xfrm>
          <a:pattFill prst="dashUpDiag">
            <a:fgClr>
              <a:schemeClr val="accent1"/>
            </a:fgClr>
            <a:bgClr>
              <a:srgbClr val="FFFFCC"/>
            </a:bgClr>
          </a:pattFill>
        </p:grpSpPr>
        <p:sp>
          <p:nvSpPr>
            <p:cNvPr id="141" name="角丸四角形 140"/>
            <p:cNvSpPr/>
            <p:nvPr/>
          </p:nvSpPr>
          <p:spPr>
            <a:xfrm>
              <a:off x="4394585" y="318171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2" name="角丸四角形 141"/>
            <p:cNvSpPr/>
            <p:nvPr/>
          </p:nvSpPr>
          <p:spPr>
            <a:xfrm>
              <a:off x="4394585" y="356036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3" name="角丸四角形 142"/>
            <p:cNvSpPr/>
            <p:nvPr/>
          </p:nvSpPr>
          <p:spPr>
            <a:xfrm>
              <a:off x="4588550" y="318171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4" name="角丸四角形 143"/>
            <p:cNvSpPr/>
            <p:nvPr/>
          </p:nvSpPr>
          <p:spPr>
            <a:xfrm>
              <a:off x="4588550" y="356036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45" name="グループ化 144"/>
          <p:cNvGrpSpPr/>
          <p:nvPr/>
        </p:nvGrpSpPr>
        <p:grpSpPr>
          <a:xfrm>
            <a:off x="2162506" y="3787441"/>
            <a:ext cx="319979" cy="988698"/>
            <a:chOff x="3918133" y="3172449"/>
            <a:chExt cx="319979" cy="988698"/>
          </a:xfrm>
          <a:pattFill prst="lgCheck">
            <a:fgClr>
              <a:srgbClr val="5B9BD5"/>
            </a:fgClr>
            <a:bgClr>
              <a:srgbClr val="66FF99"/>
            </a:bgClr>
          </a:pattFill>
        </p:grpSpPr>
        <p:sp>
          <p:nvSpPr>
            <p:cNvPr id="146" name="角丸四角形 145"/>
            <p:cNvSpPr/>
            <p:nvPr/>
          </p:nvSpPr>
          <p:spPr>
            <a:xfrm>
              <a:off x="3918133" y="317245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7" name="角丸四角形 146"/>
            <p:cNvSpPr/>
            <p:nvPr/>
          </p:nvSpPr>
          <p:spPr>
            <a:xfrm>
              <a:off x="3918133" y="355110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8" name="角丸四角形 147"/>
            <p:cNvSpPr/>
            <p:nvPr/>
          </p:nvSpPr>
          <p:spPr>
            <a:xfrm>
              <a:off x="4112098" y="3172449"/>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9" name="角丸四角形 148"/>
            <p:cNvSpPr/>
            <p:nvPr/>
          </p:nvSpPr>
          <p:spPr>
            <a:xfrm>
              <a:off x="4112098" y="3551097"/>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150" name="正方形/長方形 149"/>
          <p:cNvSpPr/>
          <p:nvPr/>
        </p:nvSpPr>
        <p:spPr>
          <a:xfrm>
            <a:off x="1607934" y="48768"/>
            <a:ext cx="5928132" cy="830997"/>
          </a:xfrm>
          <a:prstGeom prst="rect">
            <a:avLst/>
          </a:prstGeom>
        </p:spPr>
        <p:txBody>
          <a:bodyPr wrap="square">
            <a:spAutoFit/>
          </a:bodyPr>
          <a:lstStyle/>
          <a:p>
            <a:pPr algn="ctr"/>
            <a:r>
              <a:rPr lang="ja-JP" altLang="en-US" sz="2400" dirty="0">
                <a:solidFill>
                  <a:prstClr val="black"/>
                </a:solidFill>
                <a:latin typeface="Arial" panose="020B0604020202020204" pitchFamily="34" charset="0"/>
                <a:cs typeface="Arial" panose="020B0604020202020204" pitchFamily="34" charset="0"/>
              </a:rPr>
              <a:t>異質</a:t>
            </a:r>
            <a:r>
              <a:rPr lang="ja-JP" altLang="en-US" sz="2400" dirty="0" smtClean="0">
                <a:solidFill>
                  <a:prstClr val="black"/>
                </a:solidFill>
                <a:latin typeface="Arial" panose="020B0604020202020204" pitchFamily="34" charset="0"/>
                <a:cs typeface="Arial" panose="020B0604020202020204" pitchFamily="34" charset="0"/>
              </a:rPr>
              <a:t>四倍体の中に祖先</a:t>
            </a:r>
            <a:r>
              <a:rPr lang="ja-JP" altLang="en-US" sz="2400" dirty="0">
                <a:solidFill>
                  <a:prstClr val="black"/>
                </a:solidFill>
                <a:latin typeface="Arial" panose="020B0604020202020204" pitchFamily="34" charset="0"/>
                <a:cs typeface="Arial" panose="020B0604020202020204" pitchFamily="34" charset="0"/>
              </a:rPr>
              <a:t>種に由来する</a:t>
            </a:r>
            <a:r>
              <a:rPr lang="en-US" altLang="ja-JP" sz="2400" dirty="0">
                <a:solidFill>
                  <a:prstClr val="black"/>
                </a:solidFill>
                <a:latin typeface="Arial" panose="020B0604020202020204" pitchFamily="34" charset="0"/>
                <a:cs typeface="Arial" panose="020B0604020202020204" pitchFamily="34" charset="0"/>
              </a:rPr>
              <a:t>2</a:t>
            </a:r>
            <a:r>
              <a:rPr lang="ja-JP" altLang="en-US" sz="2400" dirty="0" err="1">
                <a:solidFill>
                  <a:prstClr val="black"/>
                </a:solidFill>
                <a:latin typeface="Arial" panose="020B0604020202020204" pitchFamily="34" charset="0"/>
                <a:cs typeface="Arial" panose="020B0604020202020204" pitchFamily="34" charset="0"/>
              </a:rPr>
              <a:t>つの</a:t>
            </a:r>
            <a:r>
              <a:rPr lang="ja-JP" altLang="en-US" sz="2400" dirty="0">
                <a:solidFill>
                  <a:prstClr val="black"/>
                </a:solidFill>
                <a:latin typeface="Arial" panose="020B0604020202020204" pitchFamily="34" charset="0"/>
                <a:cs typeface="Arial" panose="020B0604020202020204" pitchFamily="34" charset="0"/>
              </a:rPr>
              <a:t>サブゲノム</a:t>
            </a:r>
            <a:r>
              <a:rPr lang="ja-JP" altLang="en-US" sz="2400" dirty="0" smtClean="0">
                <a:solidFill>
                  <a:prstClr val="black"/>
                </a:solidFill>
                <a:latin typeface="Arial" panose="020B0604020202020204" pitchFamily="34" charset="0"/>
                <a:cs typeface="Arial" panose="020B0604020202020204" pitchFamily="34" charset="0"/>
              </a:rPr>
              <a:t>を</a:t>
            </a:r>
            <a:r>
              <a:rPr lang="ja-JP" altLang="en-US" sz="2400" dirty="0">
                <a:solidFill>
                  <a:prstClr val="black"/>
                </a:solidFill>
                <a:latin typeface="Arial" panose="020B0604020202020204" pitchFamily="34" charset="0"/>
                <a:cs typeface="Arial" panose="020B0604020202020204" pitchFamily="34" charset="0"/>
              </a:rPr>
              <a:t>探</a:t>
            </a:r>
            <a:r>
              <a:rPr lang="ja-JP" altLang="en-US" sz="2400" dirty="0" smtClean="0">
                <a:solidFill>
                  <a:prstClr val="black"/>
                </a:solidFill>
                <a:latin typeface="Arial" panose="020B0604020202020204" pitchFamily="34" charset="0"/>
                <a:cs typeface="Arial" panose="020B0604020202020204" pitchFamily="34" charset="0"/>
              </a:rPr>
              <a:t>す</a:t>
            </a:r>
            <a:endParaRPr lang="ja-JP" altLang="en-US" sz="2400" dirty="0">
              <a:solidFill>
                <a:prstClr val="black"/>
              </a:solidFill>
              <a:latin typeface="Arial" panose="020B0604020202020204" pitchFamily="34" charset="0"/>
              <a:cs typeface="Arial" panose="020B0604020202020204" pitchFamily="34" charset="0"/>
            </a:endParaRPr>
          </a:p>
        </p:txBody>
      </p:sp>
      <p:sp>
        <p:nvSpPr>
          <p:cNvPr id="151" name="テキスト ボックス 150"/>
          <p:cNvSpPr txBox="1"/>
          <p:nvPr/>
        </p:nvSpPr>
        <p:spPr>
          <a:xfrm>
            <a:off x="5904395" y="1230750"/>
            <a:ext cx="1214474" cy="523220"/>
          </a:xfrm>
          <a:prstGeom prst="rect">
            <a:avLst/>
          </a:prstGeom>
          <a:noFill/>
        </p:spPr>
        <p:txBody>
          <a:bodyPr wrap="square" rtlCol="0">
            <a:spAutoFit/>
          </a:bodyPr>
          <a:lstStyle/>
          <a:p>
            <a:pPr algn="ctr"/>
            <a:r>
              <a:rPr kumimoji="1" lang="ja-JP" altLang="en-US" sz="1400" dirty="0" smtClean="0"/>
              <a:t>染色体の長さ</a:t>
            </a:r>
            <a:r>
              <a:rPr kumimoji="1" lang="ja-JP" altLang="en-US" sz="1400" smtClean="0"/>
              <a:t>が変わった</a:t>
            </a:r>
            <a:endParaRPr kumimoji="1" lang="ja-JP" altLang="en-US" sz="1400" dirty="0"/>
          </a:p>
        </p:txBody>
      </p:sp>
      <p:sp>
        <p:nvSpPr>
          <p:cNvPr id="152" name="テキスト ボックス 151"/>
          <p:cNvSpPr txBox="1"/>
          <p:nvPr/>
        </p:nvSpPr>
        <p:spPr>
          <a:xfrm>
            <a:off x="2649745" y="5428929"/>
            <a:ext cx="5510134" cy="646331"/>
          </a:xfrm>
          <a:prstGeom prst="rect">
            <a:avLst/>
          </a:prstGeom>
          <a:noFill/>
        </p:spPr>
        <p:txBody>
          <a:bodyPr wrap="square" rtlCol="0">
            <a:spAutoFit/>
          </a:bodyPr>
          <a:lstStyle/>
          <a:p>
            <a:pPr algn="ctr"/>
            <a:r>
              <a:rPr lang="ja-JP" altLang="en-US" dirty="0" smtClean="0"/>
              <a:t>１つの祖先種の中だけで</a:t>
            </a:r>
            <a:r>
              <a:rPr kumimoji="1" lang="ja-JP" altLang="en-US" dirty="0" smtClean="0"/>
              <a:t>動いた</a:t>
            </a:r>
            <a:r>
              <a:rPr lang="en-US" altLang="ja-JP" dirty="0" smtClean="0"/>
              <a:t>DN</a:t>
            </a:r>
            <a:r>
              <a:rPr lang="en-US" altLang="ja-JP" dirty="0"/>
              <a:t>A</a:t>
            </a:r>
            <a:r>
              <a:rPr kumimoji="1" lang="ja-JP" altLang="en-US" dirty="0" smtClean="0"/>
              <a:t>（トランスポゾン）で、</a:t>
            </a:r>
            <a:r>
              <a:rPr lang="ja-JP" altLang="en-US" dirty="0" smtClean="0"/>
              <a:t>今は「化石」として残ったものを探した</a:t>
            </a:r>
            <a:endParaRPr kumimoji="1" lang="ja-JP" altLang="en-US" dirty="0"/>
          </a:p>
        </p:txBody>
      </p:sp>
      <p:sp>
        <p:nvSpPr>
          <p:cNvPr id="153" name="右矢印 152"/>
          <p:cNvSpPr/>
          <p:nvPr/>
        </p:nvSpPr>
        <p:spPr>
          <a:xfrm rot="12991459">
            <a:off x="2427828" y="4779530"/>
            <a:ext cx="804899" cy="484632"/>
          </a:xfrm>
          <a:prstGeom prst="right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右矢印 153"/>
          <p:cNvSpPr/>
          <p:nvPr/>
        </p:nvSpPr>
        <p:spPr>
          <a:xfrm rot="8608541" flipH="1">
            <a:off x="5355345" y="4777618"/>
            <a:ext cx="804899" cy="484632"/>
          </a:xfrm>
          <a:prstGeom prst="right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037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17</a:t>
            </a:fld>
            <a:endParaRPr lang="ja-JP" altLang="en-US" sz="1400">
              <a:solidFill>
                <a:schemeClr val="tx1"/>
              </a:solidFill>
            </a:endParaRPr>
          </a:p>
        </p:txBody>
      </p:sp>
      <p:grpSp>
        <p:nvGrpSpPr>
          <p:cNvPr id="9" name="グループ化 8"/>
          <p:cNvGrpSpPr/>
          <p:nvPr/>
        </p:nvGrpSpPr>
        <p:grpSpPr>
          <a:xfrm>
            <a:off x="995903" y="1138033"/>
            <a:ext cx="7152194" cy="5296830"/>
            <a:chOff x="850231" y="663394"/>
            <a:chExt cx="7152194" cy="529683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b="3601"/>
            <a:stretch/>
          </p:blipFill>
          <p:spPr>
            <a:xfrm>
              <a:off x="850231" y="663394"/>
              <a:ext cx="7152194" cy="5296830"/>
            </a:xfrm>
            <a:prstGeom prst="rect">
              <a:avLst/>
            </a:prstGeom>
          </p:spPr>
        </p:pic>
        <p:sp>
          <p:nvSpPr>
            <p:cNvPr id="7" name="テキスト ボックス 6"/>
            <p:cNvSpPr txBox="1"/>
            <p:nvPr/>
          </p:nvSpPr>
          <p:spPr>
            <a:xfrm>
              <a:off x="6003452" y="5573406"/>
              <a:ext cx="760076" cy="276999"/>
            </a:xfrm>
            <a:prstGeom prst="rect">
              <a:avLst/>
            </a:prstGeom>
            <a:solidFill>
              <a:schemeClr val="tx1"/>
            </a:solidFill>
          </p:spPr>
          <p:txBody>
            <a:bodyPr wrap="none" lIns="288000" tIns="0" rIns="252000" bIns="0" rtlCol="0">
              <a:spAutoFit/>
            </a:bodyPr>
            <a:lstStyle/>
            <a:p>
              <a:r>
                <a:rPr kumimoji="1" lang="en-US" altLang="ja-JP" dirty="0" smtClean="0">
                  <a:solidFill>
                    <a:schemeClr val="bg1"/>
                  </a:solidFill>
                </a:rPr>
                <a:t>9L</a:t>
              </a:r>
              <a:endParaRPr kumimoji="1" lang="ja-JP" altLang="en-US" dirty="0">
                <a:solidFill>
                  <a:schemeClr val="bg1"/>
                </a:solidFill>
              </a:endParaRPr>
            </a:p>
          </p:txBody>
        </p:sp>
        <p:sp>
          <p:nvSpPr>
            <p:cNvPr id="8" name="テキスト ボックス 7"/>
            <p:cNvSpPr txBox="1"/>
            <p:nvPr/>
          </p:nvSpPr>
          <p:spPr>
            <a:xfrm>
              <a:off x="7005694" y="5573406"/>
              <a:ext cx="804443" cy="276999"/>
            </a:xfrm>
            <a:prstGeom prst="rect">
              <a:avLst/>
            </a:prstGeom>
            <a:solidFill>
              <a:schemeClr val="tx1"/>
            </a:solidFill>
          </p:spPr>
          <p:txBody>
            <a:bodyPr wrap="none" lIns="288000" tIns="0" rIns="288000" bIns="0" rtlCol="0">
              <a:spAutoFit/>
            </a:bodyPr>
            <a:lstStyle/>
            <a:p>
              <a:r>
                <a:rPr kumimoji="1" lang="en-US" altLang="ja-JP" dirty="0" smtClean="0">
                  <a:solidFill>
                    <a:schemeClr val="bg1"/>
                  </a:solidFill>
                </a:rPr>
                <a:t>9S</a:t>
              </a:r>
              <a:endParaRPr kumimoji="1" lang="ja-JP" altLang="en-US" dirty="0">
                <a:solidFill>
                  <a:schemeClr val="bg1"/>
                </a:solidFill>
              </a:endParaRPr>
            </a:p>
          </p:txBody>
        </p:sp>
      </p:grpSp>
      <p:sp>
        <p:nvSpPr>
          <p:cNvPr id="10" name="正方形/長方形 9"/>
          <p:cNvSpPr/>
          <p:nvPr/>
        </p:nvSpPr>
        <p:spPr>
          <a:xfrm>
            <a:off x="980312" y="0"/>
            <a:ext cx="7183377" cy="523220"/>
          </a:xfrm>
          <a:prstGeom prst="rect">
            <a:avLst/>
          </a:prstGeom>
        </p:spPr>
        <p:txBody>
          <a:bodyPr wrap="none">
            <a:spAutoFit/>
          </a:bodyPr>
          <a:lstStyle/>
          <a:p>
            <a:pPr algn="ctr"/>
            <a:r>
              <a:rPr lang="ja-JP" altLang="en-US" sz="2800" dirty="0">
                <a:latin typeface="Arial" panose="020B0604020202020204" pitchFamily="34" charset="0"/>
                <a:cs typeface="Arial" panose="020B0604020202020204" pitchFamily="34" charset="0"/>
              </a:rPr>
              <a:t>アフリカツメガエルの</a:t>
            </a:r>
            <a:r>
              <a:rPr lang="ja-JP" altLang="en-US" sz="2800" dirty="0" smtClean="0">
                <a:latin typeface="Arial" panose="020B0604020202020204" pitchFamily="34" charset="0"/>
                <a:cs typeface="Arial" panose="020B0604020202020204" pitchFamily="34" charset="0"/>
              </a:rPr>
              <a:t>サブゲノムを明らかにした</a:t>
            </a:r>
            <a:endParaRPr lang="ja-JP" altLang="en-US" sz="2800" dirty="0"/>
          </a:p>
        </p:txBody>
      </p:sp>
      <p:sp>
        <p:nvSpPr>
          <p:cNvPr id="11" name="テキスト ボックス 10"/>
          <p:cNvSpPr txBox="1"/>
          <p:nvPr/>
        </p:nvSpPr>
        <p:spPr>
          <a:xfrm>
            <a:off x="857110" y="658882"/>
            <a:ext cx="7443063" cy="369332"/>
          </a:xfrm>
          <a:prstGeom prst="rect">
            <a:avLst/>
          </a:prstGeom>
          <a:noFill/>
        </p:spPr>
        <p:txBody>
          <a:bodyPr wrap="none" rtlCol="0">
            <a:spAutoFit/>
          </a:bodyPr>
          <a:lstStyle/>
          <a:p>
            <a:r>
              <a:rPr kumimoji="1" lang="ja-JP" altLang="en-US" dirty="0" smtClean="0"/>
              <a:t>染色体の短い方のセット</a:t>
            </a:r>
            <a:r>
              <a:rPr lang="en-US" altLang="ja-JP" dirty="0" smtClean="0"/>
              <a:t>S</a:t>
            </a:r>
            <a:r>
              <a:rPr lang="ja-JP" altLang="en-US" dirty="0" smtClean="0"/>
              <a:t>（</a:t>
            </a:r>
            <a:r>
              <a:rPr lang="en-US" altLang="ja-JP" dirty="0" smtClean="0"/>
              <a:t>short</a:t>
            </a:r>
            <a:r>
              <a:rPr lang="ja-JP" altLang="en-US" dirty="0" smtClean="0"/>
              <a:t>）</a:t>
            </a:r>
            <a:r>
              <a:rPr kumimoji="1" lang="ja-JP" altLang="en-US" dirty="0" smtClean="0"/>
              <a:t>に特異的に存在する「化石」トランスポゾン</a:t>
            </a:r>
            <a:endParaRPr kumimoji="1" lang="ja-JP" altLang="en-US" dirty="0"/>
          </a:p>
        </p:txBody>
      </p:sp>
    </p:spTree>
    <p:extLst>
      <p:ext uri="{BB962C8B-B14F-4D97-AF65-F5344CB8AC3E}">
        <p14:creationId xmlns:p14="http://schemas.microsoft.com/office/powerpoint/2010/main" val="4220651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図 168" descr="\\adm.u-tokyo.ac.jp\shared\部局\B13理学部\04室\01広報室\2-1.プレス\02.プレスリリース資料\2016年度資料\20161000 記者会見・生物・平良先生（基生研共同）\図2.png"/>
          <p:cNvPicPr/>
          <p:nvPr/>
        </p:nvPicPr>
        <p:blipFill rotWithShape="1">
          <a:blip r:embed="rId3">
            <a:extLst>
              <a:ext uri="{28A0092B-C50C-407E-A947-70E740481C1C}">
                <a14:useLocalDpi xmlns:a14="http://schemas.microsoft.com/office/drawing/2010/main" val="0"/>
              </a:ext>
            </a:extLst>
          </a:blip>
          <a:srcRect l="4526" t="9396" r="45585" b="6656"/>
          <a:stretch/>
        </p:blipFill>
        <p:spPr bwMode="auto">
          <a:xfrm>
            <a:off x="6317141" y="1933024"/>
            <a:ext cx="2647347" cy="2360072"/>
          </a:xfrm>
          <a:prstGeom prst="rect">
            <a:avLst/>
          </a:prstGeom>
          <a:noFill/>
          <a:ln>
            <a:noFill/>
          </a:ln>
        </p:spPr>
      </p:pic>
      <p:sp>
        <p:nvSpPr>
          <p:cNvPr id="170" name="テキスト ボックス 169"/>
          <p:cNvSpPr txBox="1"/>
          <p:nvPr/>
        </p:nvSpPr>
        <p:spPr>
          <a:xfrm>
            <a:off x="6084168" y="2564904"/>
            <a:ext cx="665556" cy="338554"/>
          </a:xfrm>
          <a:prstGeom prst="rect">
            <a:avLst/>
          </a:prstGeom>
          <a:noFill/>
        </p:spPr>
        <p:txBody>
          <a:bodyPr wrap="square" rtlCol="0">
            <a:spAutoFit/>
          </a:bodyPr>
          <a:lstStyle/>
          <a:p>
            <a:pPr algn="ctr"/>
            <a:r>
              <a:rPr lang="en-US" altLang="ja-JP" sz="1600" dirty="0" smtClean="0">
                <a:solidFill>
                  <a:prstClr val="black"/>
                </a:solidFill>
                <a:latin typeface="Arial" panose="020B0604020202020204" pitchFamily="34" charset="0"/>
                <a:cs typeface="Arial" panose="020B0604020202020204" pitchFamily="34" charset="0"/>
              </a:rPr>
              <a:t>XTR</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171" name="テキスト ボックス 170"/>
          <p:cNvSpPr txBox="1"/>
          <p:nvPr/>
        </p:nvSpPr>
        <p:spPr>
          <a:xfrm>
            <a:off x="8324101" y="2578270"/>
            <a:ext cx="640387" cy="338554"/>
          </a:xfrm>
          <a:prstGeom prst="rect">
            <a:avLst/>
          </a:prstGeom>
          <a:noFill/>
        </p:spPr>
        <p:txBody>
          <a:bodyPr wrap="square" rtlCol="0">
            <a:spAutoFit/>
          </a:bodyPr>
          <a:lstStyle/>
          <a:p>
            <a:pPr algn="ctr"/>
            <a:r>
              <a:rPr lang="en-US" altLang="ja-JP" sz="1600" dirty="0" smtClean="0">
                <a:solidFill>
                  <a:prstClr val="black"/>
                </a:solidFill>
                <a:latin typeface="Arial" panose="020B0604020202020204" pitchFamily="34" charset="0"/>
                <a:cs typeface="Arial" panose="020B0604020202020204" pitchFamily="34" charset="0"/>
              </a:rPr>
              <a:t>XLA</a:t>
            </a:r>
            <a:endParaRPr lang="ja-JP" altLang="en-US" sz="1600" dirty="0">
              <a:solidFill>
                <a:prstClr val="black"/>
              </a:solidFill>
              <a:latin typeface="Arial" panose="020B0604020202020204" pitchFamily="34" charset="0"/>
              <a:cs typeface="Arial" panose="020B0604020202020204" pitchFamily="34" charset="0"/>
            </a:endParaRPr>
          </a:p>
        </p:txBody>
      </p:sp>
      <p:pic>
        <p:nvPicPr>
          <p:cNvPr id="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32656"/>
            <a:ext cx="5256584" cy="567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3" name="正方形/長方形 172"/>
          <p:cNvSpPr/>
          <p:nvPr/>
        </p:nvSpPr>
        <p:spPr>
          <a:xfrm>
            <a:off x="1009171" y="-27384"/>
            <a:ext cx="7125669" cy="523220"/>
          </a:xfrm>
          <a:prstGeom prst="rect">
            <a:avLst/>
          </a:prstGeom>
        </p:spPr>
        <p:txBody>
          <a:bodyPr wrap="none">
            <a:spAutoFit/>
          </a:bodyPr>
          <a:lstStyle/>
          <a:p>
            <a:pPr algn="ctr"/>
            <a:r>
              <a:rPr lang="ja-JP" altLang="en-US" sz="2800" dirty="0" smtClean="0">
                <a:solidFill>
                  <a:prstClr val="black"/>
                </a:solidFill>
                <a:latin typeface="Arial" panose="020B0604020202020204" pitchFamily="34" charset="0"/>
                <a:cs typeface="Arial" panose="020B0604020202020204" pitchFamily="34" charset="0"/>
              </a:rPr>
              <a:t>サブゲノム</a:t>
            </a:r>
            <a:r>
              <a:rPr lang="en-US" altLang="ja-JP" sz="2800" dirty="0" smtClean="0">
                <a:solidFill>
                  <a:prstClr val="black"/>
                </a:solidFill>
                <a:latin typeface="Arial" panose="020B0604020202020204" pitchFamily="34" charset="0"/>
                <a:cs typeface="Arial" panose="020B0604020202020204" pitchFamily="34" charset="0"/>
              </a:rPr>
              <a:t>L</a:t>
            </a:r>
            <a:r>
              <a:rPr lang="ja-JP" altLang="en-US" sz="2800" dirty="0" smtClean="0">
                <a:solidFill>
                  <a:prstClr val="black"/>
                </a:solidFill>
                <a:latin typeface="Arial" panose="020B0604020202020204" pitchFamily="34" charset="0"/>
                <a:cs typeface="Arial" panose="020B0604020202020204" pitchFamily="34" charset="0"/>
              </a:rPr>
              <a:t>と</a:t>
            </a:r>
            <a:r>
              <a:rPr lang="en-US" altLang="ja-JP" sz="2800" dirty="0" smtClean="0">
                <a:solidFill>
                  <a:prstClr val="black"/>
                </a:solidFill>
                <a:latin typeface="Arial" panose="020B0604020202020204" pitchFamily="34" charset="0"/>
                <a:cs typeface="Arial" panose="020B0604020202020204" pitchFamily="34" charset="0"/>
              </a:rPr>
              <a:t>S</a:t>
            </a:r>
            <a:r>
              <a:rPr lang="ja-JP" altLang="en-US" sz="2800" dirty="0">
                <a:solidFill>
                  <a:prstClr val="black"/>
                </a:solidFill>
                <a:latin typeface="Arial" panose="020B0604020202020204" pitchFamily="34" charset="0"/>
                <a:cs typeface="Arial" panose="020B0604020202020204" pitchFamily="34" charset="0"/>
              </a:rPr>
              <a:t>が存在</a:t>
            </a:r>
            <a:r>
              <a:rPr lang="ja-JP" altLang="en-US" sz="2800" dirty="0" smtClean="0">
                <a:solidFill>
                  <a:prstClr val="black"/>
                </a:solidFill>
                <a:latin typeface="Arial" panose="020B0604020202020204" pitchFamily="34" charset="0"/>
                <a:cs typeface="Arial" panose="020B0604020202020204" pitchFamily="34" charset="0"/>
              </a:rPr>
              <a:t>する染色体</a:t>
            </a:r>
            <a:r>
              <a:rPr lang="en-US" altLang="ja-JP" sz="2800" dirty="0" smtClean="0">
                <a:solidFill>
                  <a:prstClr val="black"/>
                </a:solidFill>
                <a:latin typeface="Arial" panose="020B0604020202020204" pitchFamily="34" charset="0"/>
                <a:cs typeface="Arial" panose="020B0604020202020204" pitchFamily="34" charset="0"/>
              </a:rPr>
              <a:t>L</a:t>
            </a:r>
            <a:r>
              <a:rPr lang="ja-JP" altLang="en-US" sz="2800" dirty="0" smtClean="0">
                <a:solidFill>
                  <a:prstClr val="black"/>
                </a:solidFill>
                <a:latin typeface="Arial" panose="020B0604020202020204" pitchFamily="34" charset="0"/>
                <a:cs typeface="Arial" panose="020B0604020202020204" pitchFamily="34" charset="0"/>
              </a:rPr>
              <a:t>と</a:t>
            </a:r>
            <a:r>
              <a:rPr lang="en-US" altLang="ja-JP" sz="2800" dirty="0" smtClean="0">
                <a:solidFill>
                  <a:prstClr val="black"/>
                </a:solidFill>
                <a:latin typeface="Arial" panose="020B0604020202020204" pitchFamily="34" charset="0"/>
                <a:cs typeface="Arial" panose="020B0604020202020204" pitchFamily="34" charset="0"/>
              </a:rPr>
              <a:t>S</a:t>
            </a:r>
            <a:r>
              <a:rPr lang="ja-JP" altLang="en-US" sz="2800" dirty="0" smtClean="0">
                <a:solidFill>
                  <a:prstClr val="black"/>
                </a:solidFill>
                <a:latin typeface="Arial" panose="020B0604020202020204" pitchFamily="34" charset="0"/>
                <a:cs typeface="Arial" panose="020B0604020202020204" pitchFamily="34" charset="0"/>
              </a:rPr>
              <a:t>の比較</a:t>
            </a:r>
            <a:endParaRPr lang="ja-JP" altLang="en-US" sz="2800" dirty="0">
              <a:solidFill>
                <a:prstClr val="black"/>
              </a:solidFill>
              <a:latin typeface="Arial" panose="020B0604020202020204" pitchFamily="34" charset="0"/>
              <a:cs typeface="Arial" panose="020B0604020202020204" pitchFamily="34" charset="0"/>
            </a:endParaRPr>
          </a:p>
        </p:txBody>
      </p:sp>
      <p:sp>
        <p:nvSpPr>
          <p:cNvPr id="174" name="テキスト ボックス 173"/>
          <p:cNvSpPr txBox="1"/>
          <p:nvPr/>
        </p:nvSpPr>
        <p:spPr>
          <a:xfrm>
            <a:off x="81224" y="5982379"/>
            <a:ext cx="9027280" cy="830997"/>
          </a:xfrm>
          <a:prstGeom prst="rect">
            <a:avLst/>
          </a:prstGeom>
          <a:noFill/>
        </p:spPr>
        <p:txBody>
          <a:bodyPr wrap="square" rtlCol="0">
            <a:spAutoFit/>
          </a:bodyPr>
          <a:lstStyle/>
          <a:p>
            <a:pPr marL="342900" indent="-342900">
              <a:lnSpc>
                <a:spcPct val="150000"/>
              </a:lnSpc>
              <a:buFont typeface="+mj-lt"/>
              <a:buAutoNum type="arabicPeriod"/>
            </a:pPr>
            <a:r>
              <a:rPr lang="ja-JP" altLang="en-US" sz="1600" dirty="0" smtClean="0">
                <a:solidFill>
                  <a:prstClr val="black"/>
                </a:solidFill>
                <a:latin typeface="ＭＳ Ｐゴシック" panose="020B0600070205080204" pitchFamily="50" charset="-128"/>
              </a:rPr>
              <a:t>サブゲノム</a:t>
            </a:r>
            <a:r>
              <a:rPr lang="en-US" altLang="ja-JP" sz="1600" dirty="0" smtClean="0">
                <a:solidFill>
                  <a:prstClr val="black"/>
                </a:solidFill>
                <a:latin typeface="ＭＳ Ｐゴシック" panose="020B0600070205080204" pitchFamily="50" charset="-128"/>
              </a:rPr>
              <a:t>L</a:t>
            </a:r>
            <a:r>
              <a:rPr lang="ja-JP" altLang="en-US" sz="1600" dirty="0" smtClean="0">
                <a:solidFill>
                  <a:prstClr val="black"/>
                </a:solidFill>
                <a:latin typeface="ＭＳ Ｐゴシック" panose="020B0600070205080204" pitchFamily="50" charset="-128"/>
              </a:rPr>
              <a:t>が存在する染色体</a:t>
            </a:r>
            <a:r>
              <a:rPr lang="en-US" altLang="ja-JP" sz="1600" dirty="0" smtClean="0">
                <a:solidFill>
                  <a:prstClr val="black"/>
                </a:solidFill>
                <a:latin typeface="ＭＳ Ｐゴシック" panose="020B0600070205080204" pitchFamily="50" charset="-128"/>
              </a:rPr>
              <a:t>L</a:t>
            </a:r>
            <a:r>
              <a:rPr lang="ja-JP" altLang="en-US" sz="1600" dirty="0" smtClean="0">
                <a:solidFill>
                  <a:prstClr val="black"/>
                </a:solidFill>
                <a:latin typeface="ＭＳ Ｐゴシック" panose="020B0600070205080204" pitchFamily="50" charset="-128"/>
              </a:rPr>
              <a:t>の方が、二倍体ネッタイツメガエルとよく似ていた</a:t>
            </a:r>
            <a:endParaRPr lang="en-US" altLang="ja-JP" sz="1600" dirty="0" smtClean="0">
              <a:solidFill>
                <a:prstClr val="black"/>
              </a:solidFill>
              <a:latin typeface="ＭＳ Ｐゴシック" panose="020B0600070205080204" pitchFamily="50" charset="-128"/>
            </a:endParaRPr>
          </a:p>
          <a:p>
            <a:pPr marL="342900" indent="-342900">
              <a:lnSpc>
                <a:spcPct val="150000"/>
              </a:lnSpc>
              <a:buFont typeface="+mj-lt"/>
              <a:buAutoNum type="arabicPeriod"/>
            </a:pPr>
            <a:r>
              <a:rPr lang="ja-JP" altLang="en-US" sz="1600" dirty="0" smtClean="0">
                <a:solidFill>
                  <a:prstClr val="black"/>
                </a:solidFill>
                <a:latin typeface="ＭＳ Ｐゴシック" panose="020B0600070205080204" pitchFamily="50" charset="-128"/>
              </a:rPr>
              <a:t>サブゲノム</a:t>
            </a:r>
            <a:r>
              <a:rPr lang="en-US" altLang="ja-JP" sz="1600" dirty="0" smtClean="0">
                <a:solidFill>
                  <a:prstClr val="black"/>
                </a:solidFill>
                <a:latin typeface="ＭＳ Ｐゴシック" panose="020B0600070205080204" pitchFamily="50" charset="-128"/>
              </a:rPr>
              <a:t>S</a:t>
            </a:r>
            <a:r>
              <a:rPr lang="ja-JP" altLang="en-US" sz="1600" dirty="0" smtClean="0">
                <a:solidFill>
                  <a:prstClr val="black"/>
                </a:solidFill>
                <a:latin typeface="ＭＳ Ｐゴシック" panose="020B0600070205080204" pitchFamily="50" charset="-128"/>
              </a:rPr>
              <a:t>が存在する染色体</a:t>
            </a:r>
            <a:r>
              <a:rPr lang="en-US" altLang="ja-JP" sz="1600" dirty="0" smtClean="0">
                <a:solidFill>
                  <a:prstClr val="black"/>
                </a:solidFill>
                <a:latin typeface="ＭＳ Ｐゴシック" panose="020B0600070205080204" pitchFamily="50" charset="-128"/>
              </a:rPr>
              <a:t>S</a:t>
            </a:r>
            <a:r>
              <a:rPr lang="ja-JP" altLang="en-US" sz="1600" dirty="0" smtClean="0">
                <a:solidFill>
                  <a:prstClr val="black"/>
                </a:solidFill>
                <a:latin typeface="ＭＳ Ｐゴシック" panose="020B0600070205080204" pitchFamily="50" charset="-128"/>
              </a:rPr>
              <a:t>の方が、染色体</a:t>
            </a:r>
            <a:r>
              <a:rPr lang="en-US" altLang="ja-JP" sz="1600" dirty="0" smtClean="0">
                <a:solidFill>
                  <a:prstClr val="black"/>
                </a:solidFill>
                <a:latin typeface="ＭＳ Ｐゴシック" panose="020B0600070205080204" pitchFamily="50" charset="-128"/>
              </a:rPr>
              <a:t>L</a:t>
            </a:r>
            <a:r>
              <a:rPr lang="ja-JP" altLang="en-US" sz="1600" dirty="0" smtClean="0">
                <a:solidFill>
                  <a:prstClr val="black"/>
                </a:solidFill>
                <a:latin typeface="ＭＳ Ｐゴシック" panose="020B0600070205080204" pitchFamily="50" charset="-128"/>
              </a:rPr>
              <a:t>と比べて短く、多くの染色体再配列が生じていた</a:t>
            </a:r>
            <a:endParaRPr lang="ja-JP" altLang="en-US" sz="1600" dirty="0">
              <a:solidFill>
                <a:prstClr val="black"/>
              </a:solidFill>
              <a:latin typeface="ＭＳ Ｐゴシック" panose="020B0600070205080204" pitchFamily="50" charset="-128"/>
            </a:endParaRPr>
          </a:p>
        </p:txBody>
      </p:sp>
      <p:sp>
        <p:nvSpPr>
          <p:cNvPr id="9" name="スライド番号プレースホルダー 8"/>
          <p:cNvSpPr>
            <a:spLocks noGrp="1"/>
          </p:cNvSpPr>
          <p:nvPr>
            <p:ph type="sldNum" sz="quarter" idx="12"/>
          </p:nvPr>
        </p:nvSpPr>
        <p:spPr>
          <a:xfrm>
            <a:off x="7086600" y="0"/>
            <a:ext cx="2057400" cy="365125"/>
          </a:xfrm>
        </p:spPr>
        <p:txBody>
          <a:bodyPr vert="horz" lIns="91440" tIns="45720" rIns="91440" bIns="45720" rtlCol="0" anchor="ctr"/>
          <a:lstStyle/>
          <a:p>
            <a:fld id="{D2D8002D-B5B0-4BAC-B1F6-782DDCCE6D9C}" type="slidenum">
              <a:rPr lang="ja-JP" altLang="en-US" sz="1400">
                <a:solidFill>
                  <a:schemeClr val="tx1"/>
                </a:solidFill>
              </a:rPr>
              <a:pPr/>
              <a:t>18</a:t>
            </a:fld>
            <a:endParaRPr lang="ja-JP" altLang="en-US" sz="1400">
              <a:solidFill>
                <a:schemeClr val="tx1"/>
              </a:solidFill>
            </a:endParaRPr>
          </a:p>
        </p:txBody>
      </p:sp>
    </p:spTree>
    <p:extLst>
      <p:ext uri="{BB962C8B-B14F-4D97-AF65-F5344CB8AC3E}">
        <p14:creationId xmlns:p14="http://schemas.microsoft.com/office/powerpoint/2010/main" val="207521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19</a:t>
            </a:fld>
            <a:endParaRPr lang="ja-JP" altLang="en-US" sz="1400">
              <a:solidFill>
                <a:schemeClr val="tx1"/>
              </a:solidFill>
            </a:endParaRPr>
          </a:p>
        </p:txBody>
      </p:sp>
      <p:sp>
        <p:nvSpPr>
          <p:cNvPr id="3" name="角丸四角形 2"/>
          <p:cNvSpPr/>
          <p:nvPr/>
        </p:nvSpPr>
        <p:spPr>
          <a:xfrm>
            <a:off x="1499706" y="1274330"/>
            <a:ext cx="1182834" cy="1735924"/>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 name="角丸四角形 3"/>
          <p:cNvSpPr/>
          <p:nvPr/>
        </p:nvSpPr>
        <p:spPr>
          <a:xfrm>
            <a:off x="1499706" y="3241894"/>
            <a:ext cx="1150039" cy="1735924"/>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cxnSp>
        <p:nvCxnSpPr>
          <p:cNvPr id="5" name="直線矢印コネクタ 4"/>
          <p:cNvCxnSpPr/>
          <p:nvPr/>
        </p:nvCxnSpPr>
        <p:spPr>
          <a:xfrm>
            <a:off x="3006145" y="3135860"/>
            <a:ext cx="981666" cy="0"/>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sp>
        <p:nvSpPr>
          <p:cNvPr id="6" name="フリーフォーム 5"/>
          <p:cNvSpPr/>
          <p:nvPr/>
        </p:nvSpPr>
        <p:spPr>
          <a:xfrm rot="5400000">
            <a:off x="2489844" y="2999706"/>
            <a:ext cx="755532" cy="277070"/>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7" name="角丸四角形 6"/>
          <p:cNvSpPr/>
          <p:nvPr/>
        </p:nvSpPr>
        <p:spPr>
          <a:xfrm>
            <a:off x="3987809" y="1497788"/>
            <a:ext cx="1220502" cy="3117169"/>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cxnSp>
        <p:nvCxnSpPr>
          <p:cNvPr id="10" name="直線コネクタ 9"/>
          <p:cNvCxnSpPr/>
          <p:nvPr/>
        </p:nvCxnSpPr>
        <p:spPr>
          <a:xfrm>
            <a:off x="1421286" y="5433428"/>
            <a:ext cx="1373960"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1663763" y="5441891"/>
            <a:ext cx="877163" cy="369332"/>
          </a:xfrm>
          <a:prstGeom prst="rect">
            <a:avLst/>
          </a:prstGeom>
          <a:noFill/>
        </p:spPr>
        <p:txBody>
          <a:bodyPr wrap="none" rtlCol="0">
            <a:spAutoFit/>
          </a:bodyPr>
          <a:lstStyle>
            <a:defPPr>
              <a:defRPr lang="ja-JP"/>
            </a:defPPr>
            <a:lvl1pPr algn="ctr">
              <a:defRPr>
                <a:solidFill>
                  <a:prstClr val="black"/>
                </a:solidFill>
                <a:latin typeface="Arial" panose="020B0604020202020204" pitchFamily="34" charset="0"/>
                <a:cs typeface="Arial" panose="020B0604020202020204" pitchFamily="34" charset="0"/>
              </a:defRPr>
            </a:lvl1pPr>
          </a:lstStyle>
          <a:p>
            <a:r>
              <a:rPr lang="ja-JP" altLang="en-US" dirty="0" smtClean="0"/>
              <a:t>二倍体</a:t>
            </a:r>
            <a:endParaRPr lang="ja-JP" altLang="en-US" dirty="0"/>
          </a:p>
        </p:txBody>
      </p:sp>
      <p:grpSp>
        <p:nvGrpSpPr>
          <p:cNvPr id="12" name="グループ化 11"/>
          <p:cNvGrpSpPr/>
          <p:nvPr/>
        </p:nvGrpSpPr>
        <p:grpSpPr>
          <a:xfrm>
            <a:off x="1695423" y="1430324"/>
            <a:ext cx="319979" cy="1338316"/>
            <a:chOff x="1695423" y="734862"/>
            <a:chExt cx="319979" cy="1338316"/>
          </a:xfrm>
        </p:grpSpPr>
        <p:sp>
          <p:nvSpPr>
            <p:cNvPr id="13" name="角丸四角形 12"/>
            <p:cNvSpPr/>
            <p:nvPr/>
          </p:nvSpPr>
          <p:spPr>
            <a:xfrm>
              <a:off x="1695423" y="734867"/>
              <a:ext cx="126014" cy="5062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 name="角丸四角形 13"/>
            <p:cNvSpPr/>
            <p:nvPr/>
          </p:nvSpPr>
          <p:spPr>
            <a:xfrm>
              <a:off x="1695423" y="1250548"/>
              <a:ext cx="126014" cy="8226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5" name="角丸四角形 14"/>
            <p:cNvSpPr/>
            <p:nvPr/>
          </p:nvSpPr>
          <p:spPr>
            <a:xfrm>
              <a:off x="1889388" y="734862"/>
              <a:ext cx="126014" cy="5062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6" name="角丸四角形 15"/>
            <p:cNvSpPr/>
            <p:nvPr/>
          </p:nvSpPr>
          <p:spPr>
            <a:xfrm>
              <a:off x="1889388" y="1250543"/>
              <a:ext cx="126014" cy="8226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7" name="グループ化 16"/>
          <p:cNvGrpSpPr/>
          <p:nvPr/>
        </p:nvGrpSpPr>
        <p:grpSpPr>
          <a:xfrm>
            <a:off x="2162506" y="1600269"/>
            <a:ext cx="319979" cy="993562"/>
            <a:chOff x="2162506" y="904807"/>
            <a:chExt cx="319979" cy="993562"/>
          </a:xfrm>
        </p:grpSpPr>
        <p:sp>
          <p:nvSpPr>
            <p:cNvPr id="18" name="角丸四角形 17"/>
            <p:cNvSpPr/>
            <p:nvPr/>
          </p:nvSpPr>
          <p:spPr>
            <a:xfrm>
              <a:off x="2162506" y="904812"/>
              <a:ext cx="126014" cy="375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9" name="角丸四角形 18"/>
            <p:cNvSpPr/>
            <p:nvPr/>
          </p:nvSpPr>
          <p:spPr>
            <a:xfrm>
              <a:off x="2162506" y="1288324"/>
              <a:ext cx="126014" cy="6100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0" name="角丸四角形 19"/>
            <p:cNvSpPr/>
            <p:nvPr/>
          </p:nvSpPr>
          <p:spPr>
            <a:xfrm>
              <a:off x="2356471" y="904807"/>
              <a:ext cx="126014" cy="375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1" name="角丸四角形 20"/>
            <p:cNvSpPr/>
            <p:nvPr/>
          </p:nvSpPr>
          <p:spPr>
            <a:xfrm>
              <a:off x="2356471" y="1288319"/>
              <a:ext cx="126014" cy="6100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22" name="グループ化 21"/>
          <p:cNvGrpSpPr/>
          <p:nvPr/>
        </p:nvGrpSpPr>
        <p:grpSpPr>
          <a:xfrm>
            <a:off x="1695423" y="3409682"/>
            <a:ext cx="319979" cy="1333447"/>
            <a:chOff x="1695423" y="2714220"/>
            <a:chExt cx="319979" cy="1333447"/>
          </a:xfrm>
        </p:grpSpPr>
        <p:sp>
          <p:nvSpPr>
            <p:cNvPr id="23" name="角丸四角形 22"/>
            <p:cNvSpPr/>
            <p:nvPr/>
          </p:nvSpPr>
          <p:spPr>
            <a:xfrm>
              <a:off x="1695423" y="2714220"/>
              <a:ext cx="126014" cy="506234"/>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4" name="角丸四角形 23"/>
            <p:cNvSpPr/>
            <p:nvPr/>
          </p:nvSpPr>
          <p:spPr>
            <a:xfrm>
              <a:off x="1695423" y="3225037"/>
              <a:ext cx="126014" cy="822630"/>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5" name="角丸四角形 24"/>
            <p:cNvSpPr/>
            <p:nvPr/>
          </p:nvSpPr>
          <p:spPr>
            <a:xfrm>
              <a:off x="1889388" y="2714220"/>
              <a:ext cx="126014" cy="506234"/>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6" name="角丸四角形 25"/>
            <p:cNvSpPr/>
            <p:nvPr/>
          </p:nvSpPr>
          <p:spPr>
            <a:xfrm>
              <a:off x="1889388" y="3225037"/>
              <a:ext cx="126014" cy="822630"/>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27" name="グループ化 26"/>
          <p:cNvGrpSpPr/>
          <p:nvPr/>
        </p:nvGrpSpPr>
        <p:grpSpPr>
          <a:xfrm>
            <a:off x="2162506" y="3579627"/>
            <a:ext cx="319979" cy="988693"/>
            <a:chOff x="2162506" y="2884165"/>
            <a:chExt cx="319979" cy="988693"/>
          </a:xfrm>
          <a:pattFill prst="lgCheck">
            <a:fgClr>
              <a:srgbClr val="5B9BD5"/>
            </a:fgClr>
            <a:bgClr>
              <a:srgbClr val="66FF99"/>
            </a:bgClr>
          </a:pattFill>
        </p:grpSpPr>
        <p:sp>
          <p:nvSpPr>
            <p:cNvPr id="28" name="角丸四角形 27"/>
            <p:cNvSpPr/>
            <p:nvPr/>
          </p:nvSpPr>
          <p:spPr>
            <a:xfrm>
              <a:off x="2162506" y="2884165"/>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29" name="角丸四角形 28"/>
            <p:cNvSpPr/>
            <p:nvPr/>
          </p:nvSpPr>
          <p:spPr>
            <a:xfrm>
              <a:off x="2162506" y="3262813"/>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0" name="角丸四角形 29"/>
            <p:cNvSpPr/>
            <p:nvPr/>
          </p:nvSpPr>
          <p:spPr>
            <a:xfrm>
              <a:off x="2356471" y="2884165"/>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1" name="角丸四角形 30"/>
            <p:cNvSpPr/>
            <p:nvPr/>
          </p:nvSpPr>
          <p:spPr>
            <a:xfrm>
              <a:off x="2356471" y="3262813"/>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32" name="グループ化 31"/>
          <p:cNvGrpSpPr/>
          <p:nvPr/>
        </p:nvGrpSpPr>
        <p:grpSpPr>
          <a:xfrm>
            <a:off x="4216639" y="1667419"/>
            <a:ext cx="319979" cy="1333452"/>
            <a:chOff x="3918133" y="1482302"/>
            <a:chExt cx="319979" cy="1333452"/>
          </a:xfrm>
        </p:grpSpPr>
        <p:sp>
          <p:nvSpPr>
            <p:cNvPr id="33" name="角丸四角形 32"/>
            <p:cNvSpPr/>
            <p:nvPr/>
          </p:nvSpPr>
          <p:spPr>
            <a:xfrm>
              <a:off x="3918133" y="1482307"/>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4" name="角丸四角形 33"/>
            <p:cNvSpPr/>
            <p:nvPr/>
          </p:nvSpPr>
          <p:spPr>
            <a:xfrm>
              <a:off x="3918133" y="1993124"/>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5" name="角丸四角形 34"/>
            <p:cNvSpPr/>
            <p:nvPr/>
          </p:nvSpPr>
          <p:spPr>
            <a:xfrm>
              <a:off x="4112098" y="1482302"/>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6" name="角丸四角形 35"/>
            <p:cNvSpPr/>
            <p:nvPr/>
          </p:nvSpPr>
          <p:spPr>
            <a:xfrm>
              <a:off x="4112098" y="1993119"/>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47" name="グループ化 46"/>
          <p:cNvGrpSpPr/>
          <p:nvPr/>
        </p:nvGrpSpPr>
        <p:grpSpPr>
          <a:xfrm>
            <a:off x="4216639" y="3366831"/>
            <a:ext cx="319979" cy="988693"/>
            <a:chOff x="4394585" y="3181714"/>
            <a:chExt cx="319979" cy="988693"/>
          </a:xfrm>
        </p:grpSpPr>
        <p:sp>
          <p:nvSpPr>
            <p:cNvPr id="48" name="角丸四角形 47"/>
            <p:cNvSpPr/>
            <p:nvPr/>
          </p:nvSpPr>
          <p:spPr>
            <a:xfrm>
              <a:off x="4394585"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49" name="角丸四角形 48"/>
            <p:cNvSpPr/>
            <p:nvPr/>
          </p:nvSpPr>
          <p:spPr>
            <a:xfrm>
              <a:off x="4394585"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0" name="角丸四角形 49"/>
            <p:cNvSpPr/>
            <p:nvPr/>
          </p:nvSpPr>
          <p:spPr>
            <a:xfrm>
              <a:off x="4588550"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1" name="角丸四角形 50"/>
            <p:cNvSpPr/>
            <p:nvPr/>
          </p:nvSpPr>
          <p:spPr>
            <a:xfrm>
              <a:off x="4588550"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52" name="テキスト ボックス 51"/>
          <p:cNvSpPr txBox="1"/>
          <p:nvPr/>
        </p:nvSpPr>
        <p:spPr>
          <a:xfrm>
            <a:off x="1599645" y="923245"/>
            <a:ext cx="1005403"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祖先種</a:t>
            </a:r>
            <a:r>
              <a:rPr lang="en-US" altLang="ja-JP" dirty="0" smtClean="0">
                <a:solidFill>
                  <a:prstClr val="black"/>
                </a:solidFill>
                <a:latin typeface="Arial" panose="020B0604020202020204" pitchFamily="34" charset="0"/>
                <a:cs typeface="Arial" panose="020B0604020202020204" pitchFamily="34" charset="0"/>
              </a:rPr>
              <a:t>L</a:t>
            </a:r>
            <a:endParaRPr lang="ja-JP" altLang="en-US" dirty="0">
              <a:solidFill>
                <a:prstClr val="black"/>
              </a:solidFill>
              <a:latin typeface="Arial" panose="020B0604020202020204" pitchFamily="34" charset="0"/>
              <a:cs typeface="Arial" panose="020B0604020202020204" pitchFamily="34" charset="0"/>
            </a:endParaRPr>
          </a:p>
        </p:txBody>
      </p:sp>
      <p:sp>
        <p:nvSpPr>
          <p:cNvPr id="53" name="テキスト ボックス 52"/>
          <p:cNvSpPr txBox="1"/>
          <p:nvPr/>
        </p:nvSpPr>
        <p:spPr>
          <a:xfrm>
            <a:off x="1586821" y="4957537"/>
            <a:ext cx="1031051"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祖先種</a:t>
            </a:r>
            <a:r>
              <a:rPr lang="en-US" altLang="ja-JP" dirty="0" smtClean="0">
                <a:solidFill>
                  <a:prstClr val="black"/>
                </a:solidFill>
                <a:latin typeface="Arial" panose="020B0604020202020204" pitchFamily="34" charset="0"/>
                <a:cs typeface="Arial" panose="020B0604020202020204" pitchFamily="34" charset="0"/>
              </a:rPr>
              <a:t>S</a:t>
            </a:r>
            <a:endParaRPr lang="ja-JP" altLang="en-US" dirty="0">
              <a:solidFill>
                <a:prstClr val="black"/>
              </a:solidFill>
              <a:latin typeface="Arial" panose="020B0604020202020204" pitchFamily="34" charset="0"/>
              <a:cs typeface="Arial" panose="020B0604020202020204" pitchFamily="34" charset="0"/>
            </a:endParaRPr>
          </a:p>
        </p:txBody>
      </p:sp>
      <p:cxnSp>
        <p:nvCxnSpPr>
          <p:cNvPr id="54" name="直線矢印コネクタ 53"/>
          <p:cNvCxnSpPr/>
          <p:nvPr/>
        </p:nvCxnSpPr>
        <p:spPr>
          <a:xfrm flipV="1">
            <a:off x="5403429" y="3135862"/>
            <a:ext cx="1673220" cy="1"/>
          </a:xfrm>
          <a:prstGeom prst="straightConnector1">
            <a:avLst/>
          </a:prstGeom>
          <a:ln w="38100">
            <a:solidFill>
              <a:srgbClr val="0303FF"/>
            </a:solidFill>
            <a:prstDash val="sysDash"/>
            <a:tailEnd type="arrow" w="lg" len="lg"/>
          </a:ln>
        </p:spPr>
        <p:style>
          <a:lnRef idx="2">
            <a:schemeClr val="accent1"/>
          </a:lnRef>
          <a:fillRef idx="0">
            <a:schemeClr val="accent1"/>
          </a:fillRef>
          <a:effectRef idx="1">
            <a:schemeClr val="accent1"/>
          </a:effectRef>
          <a:fontRef idx="minor">
            <a:schemeClr val="tx1"/>
          </a:fontRef>
        </p:style>
      </p:cxnSp>
      <p:grpSp>
        <p:nvGrpSpPr>
          <p:cNvPr id="76" name="グループ化 75"/>
          <p:cNvGrpSpPr/>
          <p:nvPr/>
        </p:nvGrpSpPr>
        <p:grpSpPr>
          <a:xfrm flipH="1">
            <a:off x="435574" y="2760475"/>
            <a:ext cx="980423" cy="755532"/>
            <a:chOff x="1182586" y="2500202"/>
            <a:chExt cx="980423" cy="755532"/>
          </a:xfrm>
        </p:grpSpPr>
        <p:cxnSp>
          <p:nvCxnSpPr>
            <p:cNvPr id="77" name="直線矢印コネクタ 76"/>
            <p:cNvCxnSpPr/>
            <p:nvPr/>
          </p:nvCxnSpPr>
          <p:spPr>
            <a:xfrm>
              <a:off x="1459656" y="2875587"/>
              <a:ext cx="703353" cy="0"/>
            </a:xfrm>
            <a:prstGeom prst="straightConnector1">
              <a:avLst/>
            </a:prstGeom>
            <a:ln w="38100">
              <a:solidFill>
                <a:srgbClr val="0303FF"/>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フリーフォーム 77"/>
            <p:cNvSpPr/>
            <p:nvPr/>
          </p:nvSpPr>
          <p:spPr>
            <a:xfrm rot="5400000">
              <a:off x="943355" y="2739433"/>
              <a:ext cx="755532" cy="277070"/>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headEnd type="arrow"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79" name="テキスト ボックス 78"/>
          <p:cNvSpPr txBox="1"/>
          <p:nvPr/>
        </p:nvSpPr>
        <p:spPr>
          <a:xfrm>
            <a:off x="349379" y="2437486"/>
            <a:ext cx="1050288" cy="584775"/>
          </a:xfrm>
          <a:prstGeom prst="rect">
            <a:avLst/>
          </a:prstGeom>
          <a:noFill/>
        </p:spPr>
        <p:txBody>
          <a:bodyPr wrap="non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約</a:t>
            </a:r>
            <a:r>
              <a:rPr lang="en-US" altLang="ja-JP" sz="1600" dirty="0" smtClean="0">
                <a:solidFill>
                  <a:prstClr val="black"/>
                </a:solidFill>
                <a:latin typeface="Arial" panose="020B0604020202020204" pitchFamily="34" charset="0"/>
                <a:cs typeface="Arial" panose="020B0604020202020204" pitchFamily="34" charset="0"/>
              </a:rPr>
              <a:t>3400</a:t>
            </a:r>
            <a:r>
              <a:rPr lang="ja-JP" altLang="en-US" sz="1600" dirty="0" smtClean="0">
                <a:solidFill>
                  <a:prstClr val="black"/>
                </a:solidFill>
                <a:latin typeface="Arial" panose="020B0604020202020204" pitchFamily="34" charset="0"/>
                <a:cs typeface="Arial" panose="020B0604020202020204" pitchFamily="34" charset="0"/>
              </a:rPr>
              <a:t>万</a:t>
            </a:r>
            <a:endParaRPr lang="en-US" altLang="ja-JP" sz="1600" dirty="0" smtClean="0">
              <a:solidFill>
                <a:prstClr val="black"/>
              </a:solidFill>
              <a:latin typeface="Arial" panose="020B0604020202020204" pitchFamily="34" charset="0"/>
              <a:cs typeface="Arial" panose="020B0604020202020204" pitchFamily="34" charset="0"/>
            </a:endParaRPr>
          </a:p>
          <a:p>
            <a:pPr algn="ctr"/>
            <a:r>
              <a:rPr lang="ja-JP" altLang="en-US" sz="1600" dirty="0" smtClean="0">
                <a:solidFill>
                  <a:prstClr val="black"/>
                </a:solidFill>
                <a:latin typeface="Arial" panose="020B0604020202020204" pitchFamily="34" charset="0"/>
                <a:cs typeface="Arial" panose="020B0604020202020204" pitchFamily="34" charset="0"/>
              </a:rPr>
              <a:t>年前</a:t>
            </a:r>
            <a:endParaRPr lang="en-US" altLang="ja-JP" sz="1600" dirty="0" smtClean="0">
              <a:solidFill>
                <a:prstClr val="black"/>
              </a:solidFill>
              <a:latin typeface="Arial" panose="020B0604020202020204" pitchFamily="34" charset="0"/>
              <a:cs typeface="Arial" panose="020B0604020202020204" pitchFamily="34" charset="0"/>
            </a:endParaRPr>
          </a:p>
        </p:txBody>
      </p:sp>
      <p:sp>
        <p:nvSpPr>
          <p:cNvPr id="80" name="テキスト ボックス 79"/>
          <p:cNvSpPr txBox="1"/>
          <p:nvPr/>
        </p:nvSpPr>
        <p:spPr>
          <a:xfrm>
            <a:off x="2900551" y="3159660"/>
            <a:ext cx="1005403" cy="584775"/>
          </a:xfrm>
          <a:prstGeom prst="rect">
            <a:avLst/>
          </a:prstGeom>
          <a:noFill/>
        </p:spPr>
        <p:txBody>
          <a:bodyPr wrap="non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異質</a:t>
            </a:r>
            <a:endParaRPr lang="en-US" altLang="ja-JP" sz="1600" dirty="0" smtClean="0">
              <a:solidFill>
                <a:prstClr val="black"/>
              </a:solidFill>
              <a:latin typeface="Arial" panose="020B0604020202020204" pitchFamily="34" charset="0"/>
              <a:cs typeface="Arial" panose="020B0604020202020204" pitchFamily="34" charset="0"/>
            </a:endParaRPr>
          </a:p>
          <a:p>
            <a:pPr algn="ctr"/>
            <a:r>
              <a:rPr lang="ja-JP" altLang="en-US" sz="1600" dirty="0" smtClean="0">
                <a:solidFill>
                  <a:prstClr val="black"/>
                </a:solidFill>
                <a:latin typeface="Arial" panose="020B0604020202020204" pitchFamily="34" charset="0"/>
                <a:cs typeface="Arial" panose="020B0604020202020204" pitchFamily="34" charset="0"/>
              </a:rPr>
              <a:t>四倍体化</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81" name="正方形/長方形 80"/>
          <p:cNvSpPr/>
          <p:nvPr/>
        </p:nvSpPr>
        <p:spPr>
          <a:xfrm>
            <a:off x="474046" y="3221490"/>
            <a:ext cx="800219" cy="338554"/>
          </a:xfrm>
          <a:prstGeom prst="rect">
            <a:avLst/>
          </a:prstGeom>
        </p:spPr>
        <p:txBody>
          <a:bodyPr wrap="none">
            <a:spAutoFit/>
          </a:bodyPr>
          <a:lstStyle/>
          <a:p>
            <a:pPr algn="ctr"/>
            <a:r>
              <a:rPr lang="ja-JP" altLang="en-US" sz="1600" dirty="0">
                <a:solidFill>
                  <a:prstClr val="black"/>
                </a:solidFill>
                <a:latin typeface="Arial" panose="020B0604020202020204" pitchFamily="34" charset="0"/>
                <a:cs typeface="Arial" panose="020B0604020202020204" pitchFamily="34" charset="0"/>
              </a:rPr>
              <a:t>種分化</a:t>
            </a:r>
          </a:p>
        </p:txBody>
      </p:sp>
      <p:sp>
        <p:nvSpPr>
          <p:cNvPr id="82" name="テキスト ボックス 81"/>
          <p:cNvSpPr txBox="1"/>
          <p:nvPr/>
        </p:nvSpPr>
        <p:spPr>
          <a:xfrm>
            <a:off x="2878109" y="2489529"/>
            <a:ext cx="1050288" cy="584775"/>
          </a:xfrm>
          <a:prstGeom prst="rect">
            <a:avLst/>
          </a:prstGeom>
          <a:noFill/>
        </p:spPr>
        <p:txBody>
          <a:bodyPr wrap="non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約</a:t>
            </a:r>
            <a:r>
              <a:rPr lang="en-US" altLang="ja-JP" sz="1600" dirty="0" smtClean="0">
                <a:solidFill>
                  <a:prstClr val="black"/>
                </a:solidFill>
                <a:latin typeface="Arial" panose="020B0604020202020204" pitchFamily="34" charset="0"/>
                <a:cs typeface="Arial" panose="020B0604020202020204" pitchFamily="34" charset="0"/>
              </a:rPr>
              <a:t>1800</a:t>
            </a:r>
            <a:r>
              <a:rPr lang="ja-JP" altLang="en-US" sz="1600" dirty="0" smtClean="0">
                <a:solidFill>
                  <a:prstClr val="black"/>
                </a:solidFill>
                <a:latin typeface="Arial" panose="020B0604020202020204" pitchFamily="34" charset="0"/>
                <a:cs typeface="Arial" panose="020B0604020202020204" pitchFamily="34" charset="0"/>
              </a:rPr>
              <a:t>万</a:t>
            </a:r>
            <a:endParaRPr lang="en-US" altLang="ja-JP" sz="1600" dirty="0" smtClean="0">
              <a:solidFill>
                <a:prstClr val="black"/>
              </a:solidFill>
              <a:latin typeface="Arial" panose="020B0604020202020204" pitchFamily="34" charset="0"/>
              <a:cs typeface="Arial" panose="020B0604020202020204" pitchFamily="34" charset="0"/>
            </a:endParaRPr>
          </a:p>
          <a:p>
            <a:pPr algn="ctr"/>
            <a:r>
              <a:rPr lang="ja-JP" altLang="en-US" sz="1600" dirty="0" smtClean="0">
                <a:solidFill>
                  <a:prstClr val="black"/>
                </a:solidFill>
                <a:latin typeface="Arial" panose="020B0604020202020204" pitchFamily="34" charset="0"/>
                <a:cs typeface="Arial" panose="020B0604020202020204" pitchFamily="34" charset="0"/>
              </a:rPr>
              <a:t>年前</a:t>
            </a:r>
            <a:endParaRPr lang="en-US" altLang="ja-JP" sz="1600" dirty="0" smtClean="0">
              <a:solidFill>
                <a:prstClr val="black"/>
              </a:solidFill>
              <a:latin typeface="Arial" panose="020B0604020202020204" pitchFamily="34" charset="0"/>
              <a:cs typeface="Arial" panose="020B0604020202020204" pitchFamily="34" charset="0"/>
            </a:endParaRPr>
          </a:p>
        </p:txBody>
      </p:sp>
      <p:sp>
        <p:nvSpPr>
          <p:cNvPr id="87" name="テキスト ボックス 86"/>
          <p:cNvSpPr txBox="1"/>
          <p:nvPr/>
        </p:nvSpPr>
        <p:spPr>
          <a:xfrm>
            <a:off x="1691333" y="2690889"/>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1</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88" name="テキスト ボックス 87"/>
          <p:cNvSpPr txBox="1"/>
          <p:nvPr/>
        </p:nvSpPr>
        <p:spPr>
          <a:xfrm>
            <a:off x="1706173" y="4674419"/>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1</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89" name="テキスト ボックス 88"/>
          <p:cNvSpPr txBox="1"/>
          <p:nvPr/>
        </p:nvSpPr>
        <p:spPr>
          <a:xfrm>
            <a:off x="2183666" y="4506810"/>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2</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0" name="テキスト ボックス 89"/>
          <p:cNvSpPr txBox="1"/>
          <p:nvPr/>
        </p:nvSpPr>
        <p:spPr>
          <a:xfrm>
            <a:off x="2186999" y="2540369"/>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2</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1" name="テキスト ボックス 90"/>
          <p:cNvSpPr txBox="1"/>
          <p:nvPr/>
        </p:nvSpPr>
        <p:spPr>
          <a:xfrm>
            <a:off x="4220824" y="2929649"/>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1</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2" name="テキスト ボックス 91"/>
          <p:cNvSpPr txBox="1"/>
          <p:nvPr/>
        </p:nvSpPr>
        <p:spPr>
          <a:xfrm>
            <a:off x="4228209" y="4275486"/>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2</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3" name="テキスト ボックス 92"/>
          <p:cNvSpPr txBox="1"/>
          <p:nvPr/>
        </p:nvSpPr>
        <p:spPr>
          <a:xfrm>
            <a:off x="4704114" y="4288711"/>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2</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4" name="テキスト ボックス 93"/>
          <p:cNvSpPr txBox="1"/>
          <p:nvPr/>
        </p:nvSpPr>
        <p:spPr>
          <a:xfrm>
            <a:off x="4695500" y="2929649"/>
            <a:ext cx="298480" cy="338554"/>
          </a:xfrm>
          <a:prstGeom prst="rect">
            <a:avLst/>
          </a:prstGeom>
          <a:noFill/>
        </p:spPr>
        <p:txBody>
          <a:bodyPr wrap="none" rtlCol="0">
            <a:spAutoFit/>
          </a:bodyPr>
          <a:lstStyle/>
          <a:p>
            <a:r>
              <a:rPr lang="en-US" altLang="ja-JP" sz="1600" dirty="0" smtClean="0">
                <a:solidFill>
                  <a:prstClr val="black"/>
                </a:solidFill>
                <a:latin typeface="Arial" panose="020B0604020202020204" pitchFamily="34" charset="0"/>
                <a:cs typeface="Arial" panose="020B0604020202020204" pitchFamily="34" charset="0"/>
              </a:rPr>
              <a:t>1</a:t>
            </a:r>
            <a:endParaRPr lang="ja-JP" altLang="en-US" sz="1600" dirty="0">
              <a:solidFill>
                <a:prstClr val="black"/>
              </a:solidFill>
              <a:latin typeface="Arial" panose="020B0604020202020204" pitchFamily="34" charset="0"/>
              <a:cs typeface="Arial" panose="020B0604020202020204" pitchFamily="34" charset="0"/>
            </a:endParaRPr>
          </a:p>
        </p:txBody>
      </p:sp>
      <p:sp>
        <p:nvSpPr>
          <p:cNvPr id="98" name="テキスト ボックス 97"/>
          <p:cNvSpPr txBox="1"/>
          <p:nvPr/>
        </p:nvSpPr>
        <p:spPr>
          <a:xfrm>
            <a:off x="7642607" y="4608486"/>
            <a:ext cx="646331"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現在</a:t>
            </a:r>
            <a:endParaRPr lang="en-US" altLang="ja-JP" dirty="0" smtClean="0">
              <a:solidFill>
                <a:prstClr val="black"/>
              </a:solidFill>
              <a:latin typeface="Arial" panose="020B0604020202020204" pitchFamily="34" charset="0"/>
              <a:cs typeface="Arial" panose="020B0604020202020204" pitchFamily="34" charset="0"/>
            </a:endParaRPr>
          </a:p>
        </p:txBody>
      </p:sp>
      <p:sp>
        <p:nvSpPr>
          <p:cNvPr id="99" name="角丸四角形 98"/>
          <p:cNvSpPr/>
          <p:nvPr/>
        </p:nvSpPr>
        <p:spPr>
          <a:xfrm>
            <a:off x="7310444" y="1496871"/>
            <a:ext cx="1194358" cy="3117169"/>
          </a:xfrm>
          <a:prstGeom prst="round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100" name="グループ化 99"/>
          <p:cNvGrpSpPr/>
          <p:nvPr/>
        </p:nvGrpSpPr>
        <p:grpSpPr>
          <a:xfrm>
            <a:off x="7516593" y="1653976"/>
            <a:ext cx="319979" cy="1333452"/>
            <a:chOff x="6336635" y="1482302"/>
            <a:chExt cx="319979" cy="1333452"/>
          </a:xfrm>
        </p:grpSpPr>
        <p:sp>
          <p:nvSpPr>
            <p:cNvPr id="101" name="角丸四角形 100"/>
            <p:cNvSpPr/>
            <p:nvPr/>
          </p:nvSpPr>
          <p:spPr>
            <a:xfrm>
              <a:off x="6336635" y="1482307"/>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2" name="角丸四角形 101"/>
            <p:cNvSpPr/>
            <p:nvPr/>
          </p:nvSpPr>
          <p:spPr>
            <a:xfrm>
              <a:off x="6336635" y="1993124"/>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3" name="角丸四角形 102"/>
            <p:cNvSpPr/>
            <p:nvPr/>
          </p:nvSpPr>
          <p:spPr>
            <a:xfrm>
              <a:off x="6530600" y="1482302"/>
              <a:ext cx="126014" cy="506234"/>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4" name="角丸四角形 103"/>
            <p:cNvSpPr/>
            <p:nvPr/>
          </p:nvSpPr>
          <p:spPr>
            <a:xfrm>
              <a:off x="6530600" y="1993119"/>
              <a:ext cx="126014" cy="82263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05" name="グループ化 104"/>
          <p:cNvGrpSpPr/>
          <p:nvPr/>
        </p:nvGrpSpPr>
        <p:grpSpPr>
          <a:xfrm>
            <a:off x="7993045" y="3436668"/>
            <a:ext cx="319979" cy="905413"/>
            <a:chOff x="6336635" y="3172449"/>
            <a:chExt cx="319979" cy="988698"/>
          </a:xfrm>
          <a:pattFill prst="lgCheck">
            <a:fgClr>
              <a:srgbClr val="66FF99"/>
            </a:fgClr>
            <a:bgClr>
              <a:schemeClr val="bg1"/>
            </a:bgClr>
          </a:pattFill>
        </p:grpSpPr>
        <p:sp>
          <p:nvSpPr>
            <p:cNvPr id="106" name="角丸四角形 105"/>
            <p:cNvSpPr/>
            <p:nvPr/>
          </p:nvSpPr>
          <p:spPr>
            <a:xfrm>
              <a:off x="6336635" y="317245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7" name="角丸四角形 106"/>
            <p:cNvSpPr/>
            <p:nvPr/>
          </p:nvSpPr>
          <p:spPr>
            <a:xfrm>
              <a:off x="6336635" y="355110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8" name="角丸四角形 107"/>
            <p:cNvSpPr/>
            <p:nvPr/>
          </p:nvSpPr>
          <p:spPr>
            <a:xfrm>
              <a:off x="6530600" y="3172449"/>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9" name="角丸四角形 108"/>
            <p:cNvSpPr/>
            <p:nvPr/>
          </p:nvSpPr>
          <p:spPr>
            <a:xfrm>
              <a:off x="6530600" y="3551097"/>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10" name="グループ化 109"/>
          <p:cNvGrpSpPr/>
          <p:nvPr/>
        </p:nvGrpSpPr>
        <p:grpSpPr>
          <a:xfrm>
            <a:off x="7993045" y="1762067"/>
            <a:ext cx="319979" cy="1225361"/>
            <a:chOff x="6813087" y="1482719"/>
            <a:chExt cx="319979" cy="1333447"/>
          </a:xfrm>
          <a:pattFill prst="wdUpDiag">
            <a:fgClr>
              <a:srgbClr val="66FF99"/>
            </a:fgClr>
            <a:bgClr>
              <a:schemeClr val="bg1"/>
            </a:bgClr>
          </a:pattFill>
        </p:grpSpPr>
        <p:sp>
          <p:nvSpPr>
            <p:cNvPr id="111" name="角丸四角形 110"/>
            <p:cNvSpPr/>
            <p:nvPr/>
          </p:nvSpPr>
          <p:spPr>
            <a:xfrm>
              <a:off x="6813087"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2" name="角丸四角形 111"/>
            <p:cNvSpPr/>
            <p:nvPr/>
          </p:nvSpPr>
          <p:spPr>
            <a:xfrm>
              <a:off x="6813087"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3" name="角丸四角形 112"/>
            <p:cNvSpPr/>
            <p:nvPr/>
          </p:nvSpPr>
          <p:spPr>
            <a:xfrm>
              <a:off x="7007052"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4" name="角丸四角形 113"/>
            <p:cNvSpPr/>
            <p:nvPr/>
          </p:nvSpPr>
          <p:spPr>
            <a:xfrm>
              <a:off x="7007052"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15" name="グループ化 114"/>
          <p:cNvGrpSpPr/>
          <p:nvPr/>
        </p:nvGrpSpPr>
        <p:grpSpPr>
          <a:xfrm>
            <a:off x="7516593" y="3353388"/>
            <a:ext cx="319979" cy="988693"/>
            <a:chOff x="6813087" y="3181714"/>
            <a:chExt cx="319979" cy="988693"/>
          </a:xfrm>
        </p:grpSpPr>
        <p:sp>
          <p:nvSpPr>
            <p:cNvPr id="116" name="角丸四角形 115"/>
            <p:cNvSpPr/>
            <p:nvPr/>
          </p:nvSpPr>
          <p:spPr>
            <a:xfrm>
              <a:off x="6813087"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7" name="角丸四角形 116"/>
            <p:cNvSpPr/>
            <p:nvPr/>
          </p:nvSpPr>
          <p:spPr>
            <a:xfrm>
              <a:off x="6813087"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8" name="角丸四角形 117"/>
            <p:cNvSpPr/>
            <p:nvPr/>
          </p:nvSpPr>
          <p:spPr>
            <a:xfrm>
              <a:off x="7007052" y="3181714"/>
              <a:ext cx="126014" cy="375412"/>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9" name="角丸四角形 118"/>
            <p:cNvSpPr/>
            <p:nvPr/>
          </p:nvSpPr>
          <p:spPr>
            <a:xfrm>
              <a:off x="7007052" y="3560362"/>
              <a:ext cx="126014" cy="610045"/>
            </a:xfrm>
            <a:prstGeom prst="round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120" name="テキスト ボックス 119"/>
          <p:cNvSpPr txBox="1"/>
          <p:nvPr/>
        </p:nvSpPr>
        <p:spPr>
          <a:xfrm>
            <a:off x="7448474" y="2928028"/>
            <a:ext cx="441146"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1L</a:t>
            </a:r>
            <a:endParaRPr lang="ja-JP" altLang="en-US" dirty="0">
              <a:solidFill>
                <a:prstClr val="black"/>
              </a:solidFill>
              <a:latin typeface="Arial" panose="020B0604020202020204" pitchFamily="34" charset="0"/>
              <a:cs typeface="Arial" panose="020B0604020202020204" pitchFamily="34" charset="0"/>
            </a:endParaRPr>
          </a:p>
        </p:txBody>
      </p:sp>
      <p:sp>
        <p:nvSpPr>
          <p:cNvPr id="121" name="テキスト ボックス 120"/>
          <p:cNvSpPr txBox="1"/>
          <p:nvPr/>
        </p:nvSpPr>
        <p:spPr>
          <a:xfrm>
            <a:off x="7486052" y="4287214"/>
            <a:ext cx="441146"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2</a:t>
            </a:r>
            <a:r>
              <a:rPr lang="en-US" altLang="ja-JP" dirty="0" smtClean="0">
                <a:solidFill>
                  <a:prstClr val="black"/>
                </a:solidFill>
                <a:latin typeface="Arial" panose="020B0604020202020204" pitchFamily="34" charset="0"/>
                <a:cs typeface="Arial" panose="020B0604020202020204" pitchFamily="34" charset="0"/>
              </a:rPr>
              <a:t>L</a:t>
            </a:r>
            <a:endParaRPr lang="ja-JP" altLang="en-US" dirty="0">
              <a:solidFill>
                <a:prstClr val="black"/>
              </a:solidFill>
              <a:latin typeface="Arial" panose="020B0604020202020204" pitchFamily="34" charset="0"/>
              <a:cs typeface="Arial" panose="020B0604020202020204" pitchFamily="34" charset="0"/>
            </a:endParaRPr>
          </a:p>
        </p:txBody>
      </p:sp>
      <p:sp>
        <p:nvSpPr>
          <p:cNvPr id="122" name="テキスト ボックス 121"/>
          <p:cNvSpPr txBox="1"/>
          <p:nvPr/>
        </p:nvSpPr>
        <p:spPr>
          <a:xfrm>
            <a:off x="7901498" y="2928028"/>
            <a:ext cx="466794"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1S</a:t>
            </a:r>
            <a:endParaRPr lang="ja-JP" altLang="en-US" dirty="0">
              <a:solidFill>
                <a:prstClr val="black"/>
              </a:solidFill>
              <a:latin typeface="Arial" panose="020B0604020202020204" pitchFamily="34" charset="0"/>
              <a:cs typeface="Arial" panose="020B0604020202020204" pitchFamily="34" charset="0"/>
            </a:endParaRPr>
          </a:p>
        </p:txBody>
      </p:sp>
      <p:sp>
        <p:nvSpPr>
          <p:cNvPr id="123" name="テキスト ボックス 122"/>
          <p:cNvSpPr txBox="1"/>
          <p:nvPr/>
        </p:nvSpPr>
        <p:spPr>
          <a:xfrm>
            <a:off x="7939076" y="4287214"/>
            <a:ext cx="466794"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2S</a:t>
            </a:r>
            <a:endParaRPr lang="ja-JP" altLang="en-US" dirty="0">
              <a:solidFill>
                <a:prstClr val="black"/>
              </a:solidFill>
              <a:latin typeface="Arial" panose="020B0604020202020204" pitchFamily="34" charset="0"/>
              <a:cs typeface="Arial" panose="020B0604020202020204" pitchFamily="34" charset="0"/>
            </a:endParaRPr>
          </a:p>
        </p:txBody>
      </p:sp>
      <p:sp>
        <p:nvSpPr>
          <p:cNvPr id="125" name="テキスト ボックス 124"/>
          <p:cNvSpPr txBox="1"/>
          <p:nvPr/>
        </p:nvSpPr>
        <p:spPr>
          <a:xfrm>
            <a:off x="7428451" y="979450"/>
            <a:ext cx="997389" cy="307777"/>
          </a:xfrm>
          <a:prstGeom prst="rect">
            <a:avLst/>
          </a:prstGeom>
          <a:noFill/>
        </p:spPr>
        <p:txBody>
          <a:bodyPr wrap="none" rtlCol="0">
            <a:spAutoFit/>
          </a:bodyPr>
          <a:lstStyle>
            <a:defPPr>
              <a:defRPr lang="ja-JP"/>
            </a:defPPr>
            <a:lvl1pPr>
              <a:defRPr sz="1400">
                <a:latin typeface="Arial" panose="020B0604020202020204" pitchFamily="34" charset="0"/>
                <a:cs typeface="Arial" panose="020B0604020202020204" pitchFamily="34" charset="0"/>
              </a:defRPr>
            </a:lvl1pPr>
          </a:lstStyle>
          <a:p>
            <a:r>
              <a:rPr lang="ja-JP" altLang="en-US" dirty="0">
                <a:solidFill>
                  <a:prstClr val="black"/>
                </a:solidFill>
              </a:rPr>
              <a:t>サブゲノム</a:t>
            </a:r>
          </a:p>
        </p:txBody>
      </p:sp>
      <p:sp>
        <p:nvSpPr>
          <p:cNvPr id="126" name="テキスト ボックス 125"/>
          <p:cNvSpPr txBox="1"/>
          <p:nvPr/>
        </p:nvSpPr>
        <p:spPr>
          <a:xfrm>
            <a:off x="7523513" y="1158180"/>
            <a:ext cx="312906"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L</a:t>
            </a:r>
            <a:endParaRPr lang="ja-JP" altLang="en-US" dirty="0">
              <a:solidFill>
                <a:prstClr val="black"/>
              </a:solidFill>
              <a:latin typeface="Arial" panose="020B0604020202020204" pitchFamily="34" charset="0"/>
              <a:cs typeface="Arial" panose="020B0604020202020204" pitchFamily="34" charset="0"/>
            </a:endParaRPr>
          </a:p>
        </p:txBody>
      </p:sp>
      <p:sp>
        <p:nvSpPr>
          <p:cNvPr id="127" name="テキスト ボックス 126"/>
          <p:cNvSpPr txBox="1"/>
          <p:nvPr/>
        </p:nvSpPr>
        <p:spPr>
          <a:xfrm>
            <a:off x="7976537" y="1158180"/>
            <a:ext cx="338554"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S</a:t>
            </a:r>
            <a:endParaRPr lang="ja-JP" altLang="en-US" dirty="0">
              <a:solidFill>
                <a:prstClr val="black"/>
              </a:solidFill>
              <a:latin typeface="Arial" panose="020B0604020202020204" pitchFamily="34" charset="0"/>
              <a:cs typeface="Arial" panose="020B0604020202020204" pitchFamily="34" charset="0"/>
            </a:endParaRPr>
          </a:p>
        </p:txBody>
      </p:sp>
      <p:sp>
        <p:nvSpPr>
          <p:cNvPr id="128" name="右大かっこ 127"/>
          <p:cNvSpPr/>
          <p:nvPr/>
        </p:nvSpPr>
        <p:spPr>
          <a:xfrm rot="16200000">
            <a:off x="7621423" y="1288598"/>
            <a:ext cx="95248" cy="44114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29" name="右大かっこ 128"/>
          <p:cNvSpPr/>
          <p:nvPr/>
        </p:nvSpPr>
        <p:spPr>
          <a:xfrm rot="16200000">
            <a:off x="8100095" y="1288598"/>
            <a:ext cx="95248" cy="44114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nvGrpSpPr>
          <p:cNvPr id="130" name="グループ化 129"/>
          <p:cNvGrpSpPr/>
          <p:nvPr/>
        </p:nvGrpSpPr>
        <p:grpSpPr>
          <a:xfrm>
            <a:off x="1695423" y="1430324"/>
            <a:ext cx="319979" cy="1333452"/>
            <a:chOff x="3918133" y="1482302"/>
            <a:chExt cx="319979" cy="1333452"/>
          </a:xfrm>
          <a:pattFill prst="ltHorz">
            <a:fgClr>
              <a:schemeClr val="accent1"/>
            </a:fgClr>
            <a:bgClr>
              <a:srgbClr val="FFFFCC"/>
            </a:bgClr>
          </a:pattFill>
        </p:grpSpPr>
        <p:sp>
          <p:nvSpPr>
            <p:cNvPr id="131" name="角丸四角形 130"/>
            <p:cNvSpPr/>
            <p:nvPr/>
          </p:nvSpPr>
          <p:spPr>
            <a:xfrm>
              <a:off x="3918133" y="1482307"/>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2" name="角丸四角形 131"/>
            <p:cNvSpPr/>
            <p:nvPr/>
          </p:nvSpPr>
          <p:spPr>
            <a:xfrm>
              <a:off x="3918133" y="1993124"/>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3" name="角丸四角形 132"/>
            <p:cNvSpPr/>
            <p:nvPr/>
          </p:nvSpPr>
          <p:spPr>
            <a:xfrm>
              <a:off x="4112098" y="1482302"/>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4" name="角丸四角形 133"/>
            <p:cNvSpPr/>
            <p:nvPr/>
          </p:nvSpPr>
          <p:spPr>
            <a:xfrm>
              <a:off x="4112098" y="1993119"/>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35" name="グループ化 134"/>
          <p:cNvGrpSpPr/>
          <p:nvPr/>
        </p:nvGrpSpPr>
        <p:grpSpPr>
          <a:xfrm>
            <a:off x="1695423" y="3409682"/>
            <a:ext cx="319979" cy="1333447"/>
            <a:chOff x="4394585" y="1482719"/>
            <a:chExt cx="319979" cy="1333447"/>
          </a:xfrm>
          <a:pattFill prst="wdUpDiag">
            <a:fgClr>
              <a:schemeClr val="accent1"/>
            </a:fgClr>
            <a:bgClr>
              <a:srgbClr val="66FF99"/>
            </a:bgClr>
          </a:pattFill>
        </p:grpSpPr>
        <p:sp>
          <p:nvSpPr>
            <p:cNvPr id="136" name="角丸四角形 135"/>
            <p:cNvSpPr/>
            <p:nvPr/>
          </p:nvSpPr>
          <p:spPr>
            <a:xfrm>
              <a:off x="4394585"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7" name="角丸四角形 136"/>
            <p:cNvSpPr/>
            <p:nvPr/>
          </p:nvSpPr>
          <p:spPr>
            <a:xfrm>
              <a:off x="4394585"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8" name="角丸四角形 137"/>
            <p:cNvSpPr/>
            <p:nvPr/>
          </p:nvSpPr>
          <p:spPr>
            <a:xfrm>
              <a:off x="4588550"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39" name="角丸四角形 138"/>
            <p:cNvSpPr/>
            <p:nvPr/>
          </p:nvSpPr>
          <p:spPr>
            <a:xfrm>
              <a:off x="4588550"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40" name="グループ化 139"/>
          <p:cNvGrpSpPr/>
          <p:nvPr/>
        </p:nvGrpSpPr>
        <p:grpSpPr>
          <a:xfrm>
            <a:off x="2162506" y="1600269"/>
            <a:ext cx="319979" cy="988693"/>
            <a:chOff x="4394585" y="3181714"/>
            <a:chExt cx="319979" cy="988693"/>
          </a:xfrm>
          <a:pattFill prst="dashUpDiag">
            <a:fgClr>
              <a:schemeClr val="accent1"/>
            </a:fgClr>
            <a:bgClr>
              <a:srgbClr val="FFFFCC"/>
            </a:bgClr>
          </a:pattFill>
        </p:grpSpPr>
        <p:sp>
          <p:nvSpPr>
            <p:cNvPr id="141" name="角丸四角形 140"/>
            <p:cNvSpPr/>
            <p:nvPr/>
          </p:nvSpPr>
          <p:spPr>
            <a:xfrm>
              <a:off x="4394585" y="318171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2" name="角丸四角形 141"/>
            <p:cNvSpPr/>
            <p:nvPr/>
          </p:nvSpPr>
          <p:spPr>
            <a:xfrm>
              <a:off x="4394585" y="356036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3" name="角丸四角形 142"/>
            <p:cNvSpPr/>
            <p:nvPr/>
          </p:nvSpPr>
          <p:spPr>
            <a:xfrm>
              <a:off x="4588550" y="318171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4" name="角丸四角形 143"/>
            <p:cNvSpPr/>
            <p:nvPr/>
          </p:nvSpPr>
          <p:spPr>
            <a:xfrm>
              <a:off x="4588550" y="356036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45" name="グループ化 144"/>
          <p:cNvGrpSpPr/>
          <p:nvPr/>
        </p:nvGrpSpPr>
        <p:grpSpPr>
          <a:xfrm>
            <a:off x="2162506" y="3579622"/>
            <a:ext cx="319979" cy="988698"/>
            <a:chOff x="3918133" y="3172449"/>
            <a:chExt cx="319979" cy="988698"/>
          </a:xfrm>
          <a:pattFill prst="lgCheck">
            <a:fgClr>
              <a:srgbClr val="5B9BD5"/>
            </a:fgClr>
            <a:bgClr>
              <a:srgbClr val="66FF99"/>
            </a:bgClr>
          </a:pattFill>
        </p:grpSpPr>
        <p:sp>
          <p:nvSpPr>
            <p:cNvPr id="146" name="角丸四角形 145"/>
            <p:cNvSpPr/>
            <p:nvPr/>
          </p:nvSpPr>
          <p:spPr>
            <a:xfrm>
              <a:off x="3918133" y="317245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7" name="角丸四角形 146"/>
            <p:cNvSpPr/>
            <p:nvPr/>
          </p:nvSpPr>
          <p:spPr>
            <a:xfrm>
              <a:off x="3918133" y="355110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8" name="角丸四角形 147"/>
            <p:cNvSpPr/>
            <p:nvPr/>
          </p:nvSpPr>
          <p:spPr>
            <a:xfrm>
              <a:off x="4112098" y="3172449"/>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49" name="角丸四角形 148"/>
            <p:cNvSpPr/>
            <p:nvPr/>
          </p:nvSpPr>
          <p:spPr>
            <a:xfrm>
              <a:off x="4112098" y="3551097"/>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150" name="正方形/長方形 149"/>
          <p:cNvSpPr/>
          <p:nvPr/>
        </p:nvSpPr>
        <p:spPr>
          <a:xfrm>
            <a:off x="739865" y="0"/>
            <a:ext cx="7664278" cy="523220"/>
          </a:xfrm>
          <a:prstGeom prst="rect">
            <a:avLst/>
          </a:prstGeom>
        </p:spPr>
        <p:txBody>
          <a:bodyPr wrap="none">
            <a:spAutoFit/>
          </a:bodyPr>
          <a:lstStyle/>
          <a:p>
            <a:pPr algn="ctr"/>
            <a:r>
              <a:rPr lang="ja-JP" altLang="en-US" sz="2800" dirty="0">
                <a:solidFill>
                  <a:prstClr val="black"/>
                </a:solidFill>
                <a:latin typeface="Arial" panose="020B0604020202020204" pitchFamily="34" charset="0"/>
                <a:cs typeface="Arial" panose="020B0604020202020204" pitchFamily="34" charset="0"/>
              </a:rPr>
              <a:t>異質</a:t>
            </a:r>
            <a:r>
              <a:rPr lang="ja-JP" altLang="en-US" sz="2800" dirty="0" smtClean="0">
                <a:solidFill>
                  <a:prstClr val="black"/>
                </a:solidFill>
                <a:latin typeface="Arial" panose="020B0604020202020204" pitchFamily="34" charset="0"/>
                <a:cs typeface="Arial" panose="020B0604020202020204" pitchFamily="34" charset="0"/>
              </a:rPr>
              <a:t>四倍体</a:t>
            </a:r>
            <a:r>
              <a:rPr lang="ja-JP" altLang="en-US" sz="2800" dirty="0">
                <a:solidFill>
                  <a:prstClr val="black"/>
                </a:solidFill>
                <a:latin typeface="Arial" panose="020B0604020202020204" pitchFamily="34" charset="0"/>
                <a:cs typeface="Arial" panose="020B0604020202020204" pitchFamily="34" charset="0"/>
              </a:rPr>
              <a:t>の</a:t>
            </a:r>
            <a:r>
              <a:rPr lang="ja-JP" altLang="en-US" sz="2800" dirty="0" smtClean="0">
                <a:solidFill>
                  <a:prstClr val="black"/>
                </a:solidFill>
                <a:latin typeface="Arial" panose="020B0604020202020204" pitchFamily="34" charset="0"/>
                <a:cs typeface="Arial" panose="020B0604020202020204" pitchFamily="34" charset="0"/>
              </a:rPr>
              <a:t>サブゲノム</a:t>
            </a:r>
            <a:r>
              <a:rPr lang="en-US" altLang="ja-JP" sz="2800" dirty="0" smtClean="0">
                <a:solidFill>
                  <a:prstClr val="black"/>
                </a:solidFill>
                <a:latin typeface="Arial" panose="020B0604020202020204" pitchFamily="34" charset="0"/>
                <a:cs typeface="Arial" panose="020B0604020202020204" pitchFamily="34" charset="0"/>
              </a:rPr>
              <a:t>L</a:t>
            </a:r>
            <a:r>
              <a:rPr lang="ja-JP" altLang="en-US" sz="2800" dirty="0" smtClean="0">
                <a:solidFill>
                  <a:prstClr val="black"/>
                </a:solidFill>
                <a:latin typeface="Arial" panose="020B0604020202020204" pitchFamily="34" charset="0"/>
                <a:cs typeface="Arial" panose="020B0604020202020204" pitchFamily="34" charset="0"/>
              </a:rPr>
              <a:t>と</a:t>
            </a:r>
            <a:r>
              <a:rPr lang="en-US" altLang="ja-JP" sz="2800" dirty="0" smtClean="0">
                <a:solidFill>
                  <a:prstClr val="black"/>
                </a:solidFill>
                <a:latin typeface="Arial" panose="020B0604020202020204" pitchFamily="34" charset="0"/>
                <a:cs typeface="Arial" panose="020B0604020202020204" pitchFamily="34" charset="0"/>
              </a:rPr>
              <a:t>S</a:t>
            </a:r>
            <a:r>
              <a:rPr lang="ja-JP" altLang="en-US" sz="2800" dirty="0" smtClean="0">
                <a:solidFill>
                  <a:prstClr val="black"/>
                </a:solidFill>
                <a:latin typeface="Arial" panose="020B0604020202020204" pitchFamily="34" charset="0"/>
                <a:cs typeface="Arial" panose="020B0604020202020204" pitchFamily="34" charset="0"/>
              </a:rPr>
              <a:t>は異なる進化をした</a:t>
            </a:r>
            <a:endParaRPr lang="ja-JP" altLang="en-US" sz="2800" dirty="0">
              <a:solidFill>
                <a:prstClr val="black"/>
              </a:solidFill>
              <a:latin typeface="Arial" panose="020B0604020202020204" pitchFamily="34" charset="0"/>
              <a:cs typeface="Arial" panose="020B0604020202020204" pitchFamily="34" charset="0"/>
            </a:endParaRPr>
          </a:p>
        </p:txBody>
      </p:sp>
      <p:grpSp>
        <p:nvGrpSpPr>
          <p:cNvPr id="151" name="グループ化 150"/>
          <p:cNvGrpSpPr/>
          <p:nvPr/>
        </p:nvGrpSpPr>
        <p:grpSpPr>
          <a:xfrm>
            <a:off x="4687783" y="1676807"/>
            <a:ext cx="319979" cy="1333447"/>
            <a:chOff x="4394585" y="1482719"/>
            <a:chExt cx="319979" cy="1333447"/>
          </a:xfrm>
          <a:pattFill prst="wdUpDiag">
            <a:fgClr>
              <a:schemeClr val="accent1"/>
            </a:fgClr>
            <a:bgClr>
              <a:srgbClr val="66FF99"/>
            </a:bgClr>
          </a:pattFill>
        </p:grpSpPr>
        <p:sp>
          <p:nvSpPr>
            <p:cNvPr id="152" name="角丸四角形 151"/>
            <p:cNvSpPr/>
            <p:nvPr/>
          </p:nvSpPr>
          <p:spPr>
            <a:xfrm>
              <a:off x="4394585"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53" name="角丸四角形 152"/>
            <p:cNvSpPr/>
            <p:nvPr/>
          </p:nvSpPr>
          <p:spPr>
            <a:xfrm>
              <a:off x="4394585"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54" name="角丸四角形 153"/>
            <p:cNvSpPr/>
            <p:nvPr/>
          </p:nvSpPr>
          <p:spPr>
            <a:xfrm>
              <a:off x="4588550" y="1482719"/>
              <a:ext cx="126014" cy="5062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55" name="角丸四角形 154"/>
            <p:cNvSpPr/>
            <p:nvPr/>
          </p:nvSpPr>
          <p:spPr>
            <a:xfrm>
              <a:off x="4588550" y="1993536"/>
              <a:ext cx="126014" cy="8226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56" name="グループ化 155"/>
          <p:cNvGrpSpPr/>
          <p:nvPr/>
        </p:nvGrpSpPr>
        <p:grpSpPr>
          <a:xfrm>
            <a:off x="4687936" y="3353388"/>
            <a:ext cx="319979" cy="988698"/>
            <a:chOff x="3918133" y="3172449"/>
            <a:chExt cx="319979" cy="988698"/>
          </a:xfrm>
          <a:pattFill prst="lgCheck">
            <a:fgClr>
              <a:srgbClr val="5B9BD5"/>
            </a:fgClr>
            <a:bgClr>
              <a:srgbClr val="66FF99"/>
            </a:bgClr>
          </a:pattFill>
        </p:grpSpPr>
        <p:sp>
          <p:nvSpPr>
            <p:cNvPr id="157" name="角丸四角形 156"/>
            <p:cNvSpPr/>
            <p:nvPr/>
          </p:nvSpPr>
          <p:spPr>
            <a:xfrm>
              <a:off x="3918133" y="3172454"/>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58" name="角丸四角形 157"/>
            <p:cNvSpPr/>
            <p:nvPr/>
          </p:nvSpPr>
          <p:spPr>
            <a:xfrm>
              <a:off x="3918133" y="3551102"/>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59" name="角丸四角形 158"/>
            <p:cNvSpPr/>
            <p:nvPr/>
          </p:nvSpPr>
          <p:spPr>
            <a:xfrm>
              <a:off x="4112098" y="3172449"/>
              <a:ext cx="126014" cy="375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60" name="角丸四角形 159"/>
            <p:cNvSpPr/>
            <p:nvPr/>
          </p:nvSpPr>
          <p:spPr>
            <a:xfrm>
              <a:off x="4112098" y="3551097"/>
              <a:ext cx="126014" cy="610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162" name="テキスト ボックス 161"/>
          <p:cNvSpPr txBox="1"/>
          <p:nvPr/>
        </p:nvSpPr>
        <p:spPr>
          <a:xfrm>
            <a:off x="5356706" y="2236330"/>
            <a:ext cx="1888779" cy="923330"/>
          </a:xfrm>
          <a:prstGeom prst="rect">
            <a:avLst/>
          </a:prstGeom>
          <a:noFill/>
        </p:spPr>
        <p:txBody>
          <a:bodyPr wrap="square" rtlCol="0">
            <a:spAutoFit/>
          </a:bodyPr>
          <a:lstStyle/>
          <a:p>
            <a:r>
              <a:rPr kumimoji="1" lang="ja-JP" altLang="en-US" dirty="0" smtClean="0"/>
              <a:t>サブゲノム</a:t>
            </a:r>
            <a:r>
              <a:rPr kumimoji="1" lang="en-US" altLang="ja-JP" dirty="0" smtClean="0"/>
              <a:t>S</a:t>
            </a:r>
            <a:r>
              <a:rPr lang="ja-JP" altLang="en-US" dirty="0" smtClean="0"/>
              <a:t>の方が多くの遺伝子を無くした</a:t>
            </a:r>
            <a:endParaRPr kumimoji="1" lang="ja-JP" altLang="en-US" dirty="0"/>
          </a:p>
        </p:txBody>
      </p:sp>
      <p:cxnSp>
        <p:nvCxnSpPr>
          <p:cNvPr id="124" name="直線コネクタ 123"/>
          <p:cNvCxnSpPr/>
          <p:nvPr/>
        </p:nvCxnSpPr>
        <p:spPr>
          <a:xfrm>
            <a:off x="3890566" y="5435911"/>
            <a:ext cx="4614236"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1" name="テキスト ボックス 160"/>
          <p:cNvSpPr txBox="1"/>
          <p:nvPr/>
        </p:nvSpPr>
        <p:spPr>
          <a:xfrm>
            <a:off x="5528270" y="5441891"/>
            <a:ext cx="1338828"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異質</a:t>
            </a:r>
            <a:r>
              <a:rPr lang="ja-JP" altLang="en-US" dirty="0">
                <a:solidFill>
                  <a:prstClr val="black"/>
                </a:solidFill>
                <a:latin typeface="Arial" panose="020B0604020202020204" pitchFamily="34" charset="0"/>
                <a:cs typeface="Arial" panose="020B0604020202020204" pitchFamily="34" charset="0"/>
              </a:rPr>
              <a:t>四倍体</a:t>
            </a:r>
            <a:endParaRPr lang="ja-JP" altLang="en-US"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98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a:t>
            </a:fld>
            <a:endParaRPr lang="ja-JP" altLang="en-US" sz="1400">
              <a:solidFill>
                <a:schemeClr val="tx1"/>
              </a:solidFill>
            </a:endParaRPr>
          </a:p>
        </p:txBody>
      </p:sp>
      <p:sp>
        <p:nvSpPr>
          <p:cNvPr id="3" name="テキスト ボックス 2"/>
          <p:cNvSpPr txBox="1"/>
          <p:nvPr/>
        </p:nvSpPr>
        <p:spPr>
          <a:xfrm>
            <a:off x="648497" y="36576"/>
            <a:ext cx="7847021" cy="830997"/>
          </a:xfrm>
          <a:prstGeom prst="rect">
            <a:avLst/>
          </a:prstGeom>
          <a:noFill/>
        </p:spPr>
        <p:txBody>
          <a:bodyPr wrap="none" rtlCol="0">
            <a:spAutoFit/>
          </a:bodyPr>
          <a:lstStyle/>
          <a:p>
            <a:pPr algn="ctr"/>
            <a:r>
              <a:rPr kumimoji="1" lang="ja-JP" altLang="en-US" sz="2400" dirty="0" smtClean="0"/>
              <a:t>国際アフリカツメガエル・ゲノムプロジェクト・コンソーシアム</a:t>
            </a:r>
            <a:endParaRPr kumimoji="1" lang="en-US" altLang="ja-JP" sz="2400" dirty="0" smtClean="0"/>
          </a:p>
          <a:p>
            <a:pPr algn="ctr"/>
            <a:r>
              <a:rPr kumimoji="1" lang="ja-JP" altLang="en-US" sz="2400" dirty="0" smtClean="0"/>
              <a:t>共著者（</a:t>
            </a:r>
            <a:r>
              <a:rPr kumimoji="1" lang="en-US" altLang="ja-JP" sz="2400" dirty="0" smtClean="0"/>
              <a:t>74</a:t>
            </a:r>
            <a:r>
              <a:rPr kumimoji="1" lang="ja-JP" altLang="en-US" sz="2400" dirty="0" smtClean="0"/>
              <a:t>名、</a:t>
            </a:r>
            <a:r>
              <a:rPr kumimoji="1" lang="en-US" altLang="ja-JP" sz="2400" dirty="0" smtClean="0"/>
              <a:t>46</a:t>
            </a:r>
            <a:r>
              <a:rPr kumimoji="1" lang="ja-JP" altLang="en-US" sz="2400" dirty="0" smtClean="0"/>
              <a:t>研究室）</a:t>
            </a:r>
            <a:endParaRPr kumimoji="1" lang="ja-JP" altLang="en-US" sz="2400" dirty="0"/>
          </a:p>
        </p:txBody>
      </p:sp>
      <p:sp>
        <p:nvSpPr>
          <p:cNvPr id="5" name="テキスト ボックス 4"/>
          <p:cNvSpPr txBox="1"/>
          <p:nvPr/>
        </p:nvSpPr>
        <p:spPr>
          <a:xfrm>
            <a:off x="221673" y="1025239"/>
            <a:ext cx="8700654" cy="5355312"/>
          </a:xfrm>
          <a:prstGeom prst="rect">
            <a:avLst/>
          </a:prstGeom>
          <a:noFill/>
        </p:spPr>
        <p:txBody>
          <a:bodyPr wrap="square" rtlCol="0">
            <a:spAutoFit/>
          </a:bodyPr>
          <a:lstStyle/>
          <a:p>
            <a:pPr algn="just"/>
            <a:r>
              <a:rPr lang="en-US" altLang="ja-JP" dirty="0"/>
              <a:t>Adam M. Session1,2</a:t>
            </a:r>
            <a:r>
              <a:rPr lang="en-US" altLang="ja-JP" dirty="0">
                <a:solidFill>
                  <a:srgbClr val="FF00FF"/>
                </a:solidFill>
              </a:rPr>
              <a:t>*</a:t>
            </a:r>
            <a:r>
              <a:rPr lang="en-US" altLang="ja-JP" dirty="0"/>
              <a:t>, Yoshinobu Uno3</a:t>
            </a:r>
            <a:r>
              <a:rPr lang="en-US" altLang="ja-JP" dirty="0">
                <a:solidFill>
                  <a:srgbClr val="FF00FF"/>
                </a:solidFill>
              </a:rPr>
              <a:t>*</a:t>
            </a:r>
            <a:r>
              <a:rPr lang="en-US" altLang="ja-JP" dirty="0"/>
              <a:t>, Taejoon Kwon4,5</a:t>
            </a:r>
            <a:r>
              <a:rPr lang="en-US" altLang="ja-JP" dirty="0">
                <a:solidFill>
                  <a:srgbClr val="FF00FF"/>
                </a:solidFill>
              </a:rPr>
              <a:t>*</a:t>
            </a:r>
            <a:r>
              <a:rPr lang="en-US" altLang="ja-JP" dirty="0"/>
              <a:t>, Jarrod A. Chapman2, Atsushi Toyoda6, Shuji Takahashi7, Akimasa Fukui8, Akira Hikosaka9, Atsushi Suzuki7, Mariko Kondo10, Simon J. van Heeringen11, Ian Quigley12, Sven Heinz13, Hajime Ogino14, Haruki Ochi15, </a:t>
            </a:r>
            <a:r>
              <a:rPr lang="en-US" altLang="ja-JP" dirty="0" err="1"/>
              <a:t>Uffe</a:t>
            </a:r>
            <a:r>
              <a:rPr lang="en-US" altLang="ja-JP" dirty="0"/>
              <a:t> Hellsten2, Jessica B. Lyons1, Oleg Simakov16, Nicholas Putnam17, Jonathan Stites17, Yoko Kuroki18, Toshiaki T anaka19, Tatsuo Michiue20, Minoru Watanabe21, </a:t>
            </a:r>
            <a:r>
              <a:rPr lang="en-US" altLang="ja-JP" dirty="0" err="1"/>
              <a:t>Ozren</a:t>
            </a:r>
            <a:r>
              <a:rPr lang="en-US" altLang="ja-JP" dirty="0"/>
              <a:t> Bogdanovic22, Ryan Lister22, Georgios Georgiou11, </a:t>
            </a:r>
            <a:r>
              <a:rPr lang="en-US" altLang="ja-JP" dirty="0" err="1"/>
              <a:t>Sarita</a:t>
            </a:r>
            <a:r>
              <a:rPr lang="en-US" altLang="ja-JP" dirty="0"/>
              <a:t> S. Paranjpe11, Ila van Kruijsbergen11, </a:t>
            </a:r>
            <a:r>
              <a:rPr lang="en-US" altLang="ja-JP" dirty="0" err="1"/>
              <a:t>Shengquiang</a:t>
            </a:r>
            <a:r>
              <a:rPr lang="en-US" altLang="ja-JP" dirty="0"/>
              <a:t> Shu2, Joseph Carlson2, Tsutomu Kinoshita23, Yuko Ohta24, </a:t>
            </a:r>
            <a:r>
              <a:rPr lang="en-US" altLang="ja-JP" dirty="0" err="1"/>
              <a:t>Shuuji</a:t>
            </a:r>
            <a:r>
              <a:rPr lang="en-US" altLang="ja-JP" dirty="0"/>
              <a:t> Mawaribuchi25, Jerry Jenkins2,26, Jane Grimwood2,26, Jeremy Schmutz2,26, Therese Mitros1, Sahar V. Mozaffari27, Yutaka Suzuki28, Yoshikazu Haramoto29, Takamasa S. Yamamoto30, </a:t>
            </a:r>
            <a:r>
              <a:rPr lang="en-US" altLang="ja-JP" dirty="0" err="1"/>
              <a:t>Chiyo</a:t>
            </a:r>
            <a:r>
              <a:rPr lang="en-US" altLang="ja-JP" dirty="0"/>
              <a:t> Takagi30, Rebecca Heald31, Kelly Miller31, Christian Haudenschild32†, Jacob Kitzman33, Takuya Nakayama34, Yumi Izutsu35, Jacques Robert36, Joshua Fortriede37, Kevin Burns37, </a:t>
            </a:r>
            <a:r>
              <a:rPr lang="en-US" altLang="ja-JP" dirty="0" err="1"/>
              <a:t>Vaneet</a:t>
            </a:r>
            <a:r>
              <a:rPr lang="en-US" altLang="ja-JP" dirty="0"/>
              <a:t> Lotay38, Kamran Karimi38, Yuuri Yasuoka39, Darwin S. Dichmann1, Martin F. Flajnik24, Douglas W. Houston40, Jay Shendure33, Louis DuPasquier41, Peter D. Vize38, Aaron M. Zorn37, Michihiko Ito42, Ed Marcotte4, John B. Wallingford4, Yuzuru Ito29, Makoto Asashima29, Naoto Ueno30,43, Yoichi Matsuda3, Gert Jan C. Veenstra11, Asao Fujiyama6,44,45, Richard M. </a:t>
            </a:r>
            <a:r>
              <a:rPr lang="en-US" altLang="ja-JP" dirty="0" smtClean="0"/>
              <a:t>Harland1</a:t>
            </a:r>
            <a:r>
              <a:rPr lang="en-US" altLang="ja-JP" dirty="0">
                <a:solidFill>
                  <a:srgbClr val="FF00FF"/>
                </a:solidFill>
              </a:rPr>
              <a:t>#</a:t>
            </a:r>
            <a:r>
              <a:rPr lang="en-US" altLang="ja-JP" dirty="0" smtClean="0"/>
              <a:t>, </a:t>
            </a:r>
            <a:r>
              <a:rPr lang="en-US" altLang="ja-JP" dirty="0"/>
              <a:t>Masanori </a:t>
            </a:r>
            <a:r>
              <a:rPr lang="en-US" altLang="ja-JP" dirty="0" smtClean="0"/>
              <a:t>Taira46</a:t>
            </a:r>
            <a:r>
              <a:rPr lang="en-US" altLang="ja-JP" dirty="0">
                <a:solidFill>
                  <a:srgbClr val="FF00FF"/>
                </a:solidFill>
              </a:rPr>
              <a:t>#</a:t>
            </a:r>
            <a:r>
              <a:rPr lang="en-US" altLang="ja-JP" dirty="0" smtClean="0"/>
              <a:t> </a:t>
            </a:r>
            <a:r>
              <a:rPr lang="en-US" altLang="ja-JP" dirty="0"/>
              <a:t>&amp; Daniel S. </a:t>
            </a:r>
            <a:r>
              <a:rPr lang="en-US" altLang="ja-JP" dirty="0" smtClean="0"/>
              <a:t>Rokhsar1,2,16</a:t>
            </a:r>
            <a:r>
              <a:rPr lang="en-US" altLang="ja-JP" dirty="0">
                <a:solidFill>
                  <a:srgbClr val="FF00FF"/>
                </a:solidFill>
              </a:rPr>
              <a:t>#</a:t>
            </a:r>
          </a:p>
          <a:p>
            <a:pPr algn="just"/>
            <a:endParaRPr lang="en-US" altLang="ja-JP" dirty="0" smtClean="0"/>
          </a:p>
          <a:p>
            <a:pPr algn="just"/>
            <a:r>
              <a:rPr lang="en-US" altLang="ja-JP" dirty="0" smtClean="0">
                <a:solidFill>
                  <a:srgbClr val="FF00FF"/>
                </a:solidFill>
              </a:rPr>
              <a:t>*</a:t>
            </a:r>
            <a:r>
              <a:rPr lang="en-US" altLang="ja-JP" dirty="0" smtClean="0"/>
              <a:t>, co-first authors; </a:t>
            </a:r>
            <a:r>
              <a:rPr lang="ja-JP" altLang="en-US" dirty="0"/>
              <a:t> </a:t>
            </a:r>
            <a:r>
              <a:rPr lang="en-US" altLang="ja-JP" dirty="0" smtClean="0">
                <a:solidFill>
                  <a:srgbClr val="FF00FF"/>
                </a:solidFill>
              </a:rPr>
              <a:t>#</a:t>
            </a:r>
            <a:r>
              <a:rPr lang="en-US" altLang="ja-JP" dirty="0" smtClean="0"/>
              <a:t>,co-corresponding authors</a:t>
            </a:r>
            <a:endParaRPr lang="ja-JP" altLang="ja-JP" dirty="0"/>
          </a:p>
        </p:txBody>
      </p:sp>
    </p:spTree>
    <p:extLst>
      <p:ext uri="{BB962C8B-B14F-4D97-AF65-F5344CB8AC3E}">
        <p14:creationId xmlns:p14="http://schemas.microsoft.com/office/powerpoint/2010/main" val="3218496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20</a:t>
            </a:fld>
            <a:endParaRPr lang="ja-JP" altLang="en-US" sz="1400">
              <a:solidFill>
                <a:schemeClr val="tx1"/>
              </a:solidFill>
            </a:endParaRPr>
          </a:p>
        </p:txBody>
      </p:sp>
      <p:pic>
        <p:nvPicPr>
          <p:cNvPr id="3" name="図 2"/>
          <p:cNvPicPr>
            <a:picLocks noChangeAspect="1"/>
          </p:cNvPicPr>
          <p:nvPr/>
        </p:nvPicPr>
        <p:blipFill>
          <a:blip r:embed="rId3"/>
          <a:stretch>
            <a:fillRect/>
          </a:stretch>
        </p:blipFill>
        <p:spPr>
          <a:xfrm>
            <a:off x="1475799" y="1343883"/>
            <a:ext cx="6192401" cy="3065009"/>
          </a:xfrm>
          <a:prstGeom prst="rect">
            <a:avLst/>
          </a:prstGeom>
        </p:spPr>
      </p:pic>
      <p:sp>
        <p:nvSpPr>
          <p:cNvPr id="4" name="テキスト ボックス 3"/>
          <p:cNvSpPr txBox="1"/>
          <p:nvPr/>
        </p:nvSpPr>
        <p:spPr>
          <a:xfrm>
            <a:off x="1211946" y="365125"/>
            <a:ext cx="6720109" cy="523220"/>
          </a:xfrm>
          <a:prstGeom prst="rect">
            <a:avLst/>
          </a:prstGeom>
          <a:noFill/>
        </p:spPr>
        <p:txBody>
          <a:bodyPr wrap="none" rtlCol="0">
            <a:spAutoFit/>
          </a:bodyPr>
          <a:lstStyle/>
          <a:p>
            <a:pPr algn="ctr"/>
            <a:r>
              <a:rPr kumimoji="1" lang="ja-JP" altLang="en-US" sz="2800" dirty="0" smtClean="0">
                <a:latin typeface="+mj-ea"/>
                <a:ea typeface="+mj-ea"/>
              </a:rPr>
              <a:t>サブゲノム</a:t>
            </a:r>
            <a:r>
              <a:rPr kumimoji="1" lang="en-US" altLang="ja-JP" sz="2800" dirty="0" smtClean="0">
                <a:latin typeface="+mj-ea"/>
                <a:ea typeface="+mj-ea"/>
              </a:rPr>
              <a:t>L</a:t>
            </a:r>
            <a:r>
              <a:rPr kumimoji="1" lang="ja-JP" altLang="en-US" sz="2800" dirty="0" smtClean="0">
                <a:latin typeface="+mj-ea"/>
                <a:ea typeface="+mj-ea"/>
              </a:rPr>
              <a:t>と</a:t>
            </a:r>
            <a:r>
              <a:rPr kumimoji="1" lang="en-US" altLang="ja-JP" sz="2800" dirty="0" smtClean="0">
                <a:latin typeface="+mj-ea"/>
                <a:ea typeface="+mj-ea"/>
              </a:rPr>
              <a:t>S</a:t>
            </a:r>
            <a:r>
              <a:rPr kumimoji="1" lang="ja-JP" altLang="en-US" sz="2800" dirty="0" smtClean="0">
                <a:latin typeface="+mj-ea"/>
                <a:ea typeface="+mj-ea"/>
              </a:rPr>
              <a:t>に存在する遺伝子数の比較</a:t>
            </a:r>
            <a:endParaRPr kumimoji="1" lang="ja-JP" altLang="en-US" sz="2800" dirty="0">
              <a:latin typeface="+mj-ea"/>
              <a:ea typeface="+mj-ea"/>
            </a:endParaRPr>
          </a:p>
        </p:txBody>
      </p:sp>
      <p:sp>
        <p:nvSpPr>
          <p:cNvPr id="6" name="テキスト ボックス 5"/>
          <p:cNvSpPr txBox="1"/>
          <p:nvPr/>
        </p:nvSpPr>
        <p:spPr>
          <a:xfrm>
            <a:off x="4133417" y="1253470"/>
            <a:ext cx="877163" cy="369332"/>
          </a:xfrm>
          <a:prstGeom prst="rect">
            <a:avLst/>
          </a:prstGeom>
          <a:noFill/>
        </p:spPr>
        <p:txBody>
          <a:bodyPr wrap="none" rtlCol="0">
            <a:spAutoFit/>
          </a:bodyPr>
          <a:lstStyle/>
          <a:p>
            <a:r>
              <a:rPr kumimoji="1" lang="ja-JP" altLang="en-US" dirty="0" smtClean="0"/>
              <a:t>二倍体</a:t>
            </a:r>
            <a:endParaRPr kumimoji="1" lang="ja-JP" altLang="en-US" dirty="0"/>
          </a:p>
        </p:txBody>
      </p:sp>
      <p:sp>
        <p:nvSpPr>
          <p:cNvPr id="7" name="テキスト ボックス 6"/>
          <p:cNvSpPr txBox="1"/>
          <p:nvPr/>
        </p:nvSpPr>
        <p:spPr>
          <a:xfrm>
            <a:off x="6051495" y="1253470"/>
            <a:ext cx="1338828" cy="369332"/>
          </a:xfrm>
          <a:prstGeom prst="rect">
            <a:avLst/>
          </a:prstGeom>
          <a:noFill/>
        </p:spPr>
        <p:txBody>
          <a:bodyPr wrap="none" rtlCol="0">
            <a:spAutoFit/>
          </a:bodyPr>
          <a:lstStyle/>
          <a:p>
            <a:r>
              <a:rPr lang="ja-JP" altLang="en-US" dirty="0" smtClean="0"/>
              <a:t>異質</a:t>
            </a:r>
            <a:r>
              <a:rPr lang="ja-JP" altLang="en-US" dirty="0"/>
              <a:t>四</a:t>
            </a:r>
            <a:r>
              <a:rPr kumimoji="1" lang="ja-JP" altLang="en-US" dirty="0" smtClean="0"/>
              <a:t>倍体</a:t>
            </a:r>
            <a:endParaRPr kumimoji="1" lang="ja-JP" altLang="en-US" dirty="0"/>
          </a:p>
        </p:txBody>
      </p:sp>
      <p:sp>
        <p:nvSpPr>
          <p:cNvPr id="8" name="テキスト ボックス 7"/>
          <p:cNvSpPr txBox="1"/>
          <p:nvPr/>
        </p:nvSpPr>
        <p:spPr>
          <a:xfrm>
            <a:off x="1355981" y="4708241"/>
            <a:ext cx="6432033" cy="1273875"/>
          </a:xfrm>
          <a:prstGeom prst="rect">
            <a:avLst/>
          </a:prstGeom>
          <a:noFill/>
        </p:spPr>
        <p:txBody>
          <a:bodyPr wrap="square" rtlCol="0">
            <a:spAutoFit/>
          </a:bodyPr>
          <a:lstStyle/>
          <a:p>
            <a:pPr marL="342900" indent="-342900">
              <a:lnSpc>
                <a:spcPct val="150000"/>
              </a:lnSpc>
              <a:buFont typeface="+mj-lt"/>
              <a:buAutoNum type="arabicPeriod"/>
            </a:pPr>
            <a:r>
              <a:rPr kumimoji="1" lang="ja-JP" altLang="en-US" dirty="0" smtClean="0">
                <a:latin typeface="+mn-ea"/>
              </a:rPr>
              <a:t>全ゲノム重複で遺伝子数は</a:t>
            </a:r>
            <a:r>
              <a:rPr kumimoji="1" lang="en-US" altLang="ja-JP" dirty="0" smtClean="0">
                <a:latin typeface="+mn-ea"/>
              </a:rPr>
              <a:t>2</a:t>
            </a:r>
            <a:r>
              <a:rPr kumimoji="1" lang="ja-JP" altLang="en-US" dirty="0" smtClean="0">
                <a:latin typeface="+mn-ea"/>
              </a:rPr>
              <a:t>倍になるが、そのまま</a:t>
            </a:r>
            <a:r>
              <a:rPr kumimoji="1" lang="en-US" altLang="ja-JP" dirty="0" smtClean="0">
                <a:latin typeface="+mn-ea"/>
              </a:rPr>
              <a:t>2</a:t>
            </a:r>
            <a:r>
              <a:rPr kumimoji="1" lang="ja-JP" altLang="en-US" dirty="0" smtClean="0">
                <a:latin typeface="+mn-ea"/>
              </a:rPr>
              <a:t>個のものと、片方が壊れて</a:t>
            </a:r>
            <a:r>
              <a:rPr kumimoji="1" lang="en-US" altLang="ja-JP" dirty="0" smtClean="0">
                <a:latin typeface="+mn-ea"/>
              </a:rPr>
              <a:t>1</a:t>
            </a:r>
            <a:r>
              <a:rPr kumimoji="1" lang="ja-JP" altLang="en-US" dirty="0" smtClean="0">
                <a:latin typeface="+mn-ea"/>
              </a:rPr>
              <a:t>個に戻る遺伝子があることが分かった。</a:t>
            </a:r>
            <a:endParaRPr kumimoji="1" lang="en-US" altLang="ja-JP" dirty="0" smtClean="0">
              <a:latin typeface="+mn-ea"/>
            </a:endParaRPr>
          </a:p>
          <a:p>
            <a:pPr marL="342900" indent="-342900">
              <a:lnSpc>
                <a:spcPct val="150000"/>
              </a:lnSpc>
              <a:buFont typeface="+mj-lt"/>
              <a:buAutoNum type="arabicPeriod"/>
            </a:pPr>
            <a:r>
              <a:rPr kumimoji="1" lang="ja-JP" altLang="en-US" dirty="0" smtClean="0">
                <a:latin typeface="+mn-ea"/>
              </a:rPr>
              <a:t>サブゲノム</a:t>
            </a:r>
            <a:r>
              <a:rPr kumimoji="1" lang="en-US" altLang="ja-JP" dirty="0" smtClean="0">
                <a:latin typeface="+mn-ea"/>
              </a:rPr>
              <a:t>S</a:t>
            </a:r>
            <a:r>
              <a:rPr kumimoji="1" lang="ja-JP" altLang="en-US" dirty="0" smtClean="0">
                <a:latin typeface="+mn-ea"/>
              </a:rPr>
              <a:t>の方が</a:t>
            </a:r>
            <a:r>
              <a:rPr lang="en-US" altLang="ja-JP" dirty="0" smtClean="0">
                <a:latin typeface="+mn-ea"/>
              </a:rPr>
              <a:t>L</a:t>
            </a:r>
            <a:r>
              <a:rPr lang="ja-JP" altLang="en-US" dirty="0" smtClean="0">
                <a:latin typeface="+mn-ea"/>
              </a:rPr>
              <a:t>に比べてより</a:t>
            </a:r>
            <a:r>
              <a:rPr kumimoji="1" lang="ja-JP" altLang="en-US" dirty="0" smtClean="0">
                <a:latin typeface="+mn-ea"/>
              </a:rPr>
              <a:t>多くの遺伝子が壊れていた。</a:t>
            </a:r>
            <a:endParaRPr kumimoji="1" lang="ja-JP" altLang="en-US" dirty="0">
              <a:latin typeface="+mn-ea"/>
            </a:endParaRPr>
          </a:p>
        </p:txBody>
      </p:sp>
    </p:spTree>
    <p:extLst>
      <p:ext uri="{BB962C8B-B14F-4D97-AF65-F5344CB8AC3E}">
        <p14:creationId xmlns:p14="http://schemas.microsoft.com/office/powerpoint/2010/main" val="3411510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21</a:t>
            </a:fld>
            <a:endParaRPr lang="ja-JP" altLang="en-US" sz="1400">
              <a:solidFill>
                <a:schemeClr val="tx1"/>
              </a:solidFill>
            </a:endParaRPr>
          </a:p>
        </p:txBody>
      </p:sp>
      <p:sp>
        <p:nvSpPr>
          <p:cNvPr id="4" name="テキスト ボックス 3"/>
          <p:cNvSpPr txBox="1"/>
          <p:nvPr/>
        </p:nvSpPr>
        <p:spPr>
          <a:xfrm>
            <a:off x="820813" y="6026343"/>
            <a:ext cx="7502374" cy="400110"/>
          </a:xfrm>
          <a:prstGeom prst="rect">
            <a:avLst/>
          </a:prstGeom>
          <a:noFill/>
        </p:spPr>
        <p:txBody>
          <a:bodyPr wrap="none" rtlCol="0">
            <a:spAutoFit/>
          </a:bodyPr>
          <a:lstStyle/>
          <a:p>
            <a:pPr algn="ctr"/>
            <a:r>
              <a:rPr lang="ja-JP" altLang="en-US" sz="2000" dirty="0" smtClean="0"/>
              <a:t>二倍体種は熱帯地方に限られているが、四倍体種は広く分布する</a:t>
            </a:r>
            <a:endParaRPr kumimoji="1" lang="ja-JP" altLang="en-US" sz="2000" dirty="0"/>
          </a:p>
        </p:txBody>
      </p:sp>
      <p:grpSp>
        <p:nvGrpSpPr>
          <p:cNvPr id="15" name="グループ化 14"/>
          <p:cNvGrpSpPr/>
          <p:nvPr/>
        </p:nvGrpSpPr>
        <p:grpSpPr>
          <a:xfrm>
            <a:off x="2155437" y="566489"/>
            <a:ext cx="4592174" cy="5226194"/>
            <a:chOff x="2530994" y="799049"/>
            <a:chExt cx="4021423" cy="4576642"/>
          </a:xfrm>
        </p:grpSpPr>
        <p:grpSp>
          <p:nvGrpSpPr>
            <p:cNvPr id="5" name="グループ化 4"/>
            <p:cNvGrpSpPr/>
            <p:nvPr/>
          </p:nvGrpSpPr>
          <p:grpSpPr>
            <a:xfrm>
              <a:off x="2542392" y="1098966"/>
              <a:ext cx="4010025" cy="4276725"/>
              <a:chOff x="2566987" y="1290637"/>
              <a:chExt cx="4010025" cy="4276725"/>
            </a:xfrm>
          </p:grpSpPr>
          <p:pic>
            <p:nvPicPr>
              <p:cNvPr id="9" name="図 8"/>
              <p:cNvPicPr>
                <a:picLocks noChangeAspect="1"/>
              </p:cNvPicPr>
              <p:nvPr/>
            </p:nvPicPr>
            <p:blipFill>
              <a:blip r:embed="rId3"/>
              <a:stretch>
                <a:fillRect/>
              </a:stretch>
            </p:blipFill>
            <p:spPr>
              <a:xfrm>
                <a:off x="2566987" y="1290637"/>
                <a:ext cx="4010025" cy="4276725"/>
              </a:xfrm>
              <a:prstGeom prst="rect">
                <a:avLst/>
              </a:prstGeom>
            </p:spPr>
          </p:pic>
          <p:sp>
            <p:nvSpPr>
              <p:cNvPr id="10" name="Freeform 10"/>
              <p:cNvSpPr>
                <a:spLocks/>
              </p:cNvSpPr>
              <p:nvPr/>
            </p:nvSpPr>
            <p:spPr bwMode="auto">
              <a:xfrm>
                <a:off x="4068769" y="2381087"/>
                <a:ext cx="1836704" cy="3098936"/>
              </a:xfrm>
              <a:custGeom>
                <a:avLst/>
                <a:gdLst>
                  <a:gd name="T0" fmla="*/ 279 w 2627"/>
                  <a:gd name="T1" fmla="*/ 263 h 2759"/>
                  <a:gd name="T2" fmla="*/ 1162 w 2627"/>
                  <a:gd name="T3" fmla="*/ 375 h 2759"/>
                  <a:gd name="T4" fmla="*/ 1515 w 2627"/>
                  <a:gd name="T5" fmla="*/ 22 h 2759"/>
                  <a:gd name="T6" fmla="*/ 1924 w 2627"/>
                  <a:gd name="T7" fmla="*/ 245 h 2759"/>
                  <a:gd name="T8" fmla="*/ 2527 w 2627"/>
                  <a:gd name="T9" fmla="*/ 440 h 2759"/>
                  <a:gd name="T10" fmla="*/ 2524 w 2627"/>
                  <a:gd name="T11" fmla="*/ 1676 h 2759"/>
                  <a:gd name="T12" fmla="*/ 1980 w 2627"/>
                  <a:gd name="T13" fmla="*/ 2583 h 2759"/>
                  <a:gd name="T14" fmla="*/ 1208 w 2627"/>
                  <a:gd name="T15" fmla="*/ 2628 h 2759"/>
                  <a:gd name="T16" fmla="*/ 957 w 2627"/>
                  <a:gd name="T17" fmla="*/ 1796 h 2759"/>
                  <a:gd name="T18" fmla="*/ 1060 w 2627"/>
                  <a:gd name="T19" fmla="*/ 1387 h 2759"/>
                  <a:gd name="T20" fmla="*/ 846 w 2627"/>
                  <a:gd name="T21" fmla="*/ 1040 h 2759"/>
                  <a:gd name="T22" fmla="*/ 709 w 2627"/>
                  <a:gd name="T23" fmla="*/ 814 h 2759"/>
                  <a:gd name="T24" fmla="*/ 165 w 2627"/>
                  <a:gd name="T25" fmla="*/ 678 h 2759"/>
                  <a:gd name="T26" fmla="*/ 19 w 2627"/>
                  <a:gd name="T27" fmla="*/ 421 h 2759"/>
                  <a:gd name="T28" fmla="*/ 279 w 2627"/>
                  <a:gd name="T29" fmla="*/ 263 h 2759"/>
                  <a:gd name="connsiteX0" fmla="*/ 1005 w 9829"/>
                  <a:gd name="connsiteY0" fmla="*/ 880 h 9857"/>
                  <a:gd name="connsiteX1" fmla="*/ 4366 w 9829"/>
                  <a:gd name="connsiteY1" fmla="*/ 1286 h 9857"/>
                  <a:gd name="connsiteX2" fmla="*/ 5710 w 9829"/>
                  <a:gd name="connsiteY2" fmla="*/ 7 h 9857"/>
                  <a:gd name="connsiteX3" fmla="*/ 7267 w 9829"/>
                  <a:gd name="connsiteY3" fmla="*/ 815 h 9857"/>
                  <a:gd name="connsiteX4" fmla="*/ 9562 w 9829"/>
                  <a:gd name="connsiteY4" fmla="*/ 1522 h 9857"/>
                  <a:gd name="connsiteX5" fmla="*/ 9551 w 9829"/>
                  <a:gd name="connsiteY5" fmla="*/ 6002 h 9857"/>
                  <a:gd name="connsiteX6" fmla="*/ 7480 w 9829"/>
                  <a:gd name="connsiteY6" fmla="*/ 9289 h 9857"/>
                  <a:gd name="connsiteX7" fmla="*/ 4541 w 9829"/>
                  <a:gd name="connsiteY7" fmla="*/ 9452 h 9857"/>
                  <a:gd name="connsiteX8" fmla="*/ 5921 w 9829"/>
                  <a:gd name="connsiteY8" fmla="*/ 5167 h 9857"/>
                  <a:gd name="connsiteX9" fmla="*/ 3978 w 9829"/>
                  <a:gd name="connsiteY9" fmla="*/ 4954 h 9857"/>
                  <a:gd name="connsiteX10" fmla="*/ 3163 w 9829"/>
                  <a:gd name="connsiteY10" fmla="*/ 3696 h 9857"/>
                  <a:gd name="connsiteX11" fmla="*/ 2642 w 9829"/>
                  <a:gd name="connsiteY11" fmla="*/ 2877 h 9857"/>
                  <a:gd name="connsiteX12" fmla="*/ 571 w 9829"/>
                  <a:gd name="connsiteY12" fmla="*/ 2384 h 9857"/>
                  <a:gd name="connsiteX13" fmla="*/ 15 w 9829"/>
                  <a:gd name="connsiteY13" fmla="*/ 1453 h 9857"/>
                  <a:gd name="connsiteX14" fmla="*/ 1005 w 9829"/>
                  <a:gd name="connsiteY14" fmla="*/ 880 h 9857"/>
                  <a:gd name="connsiteX0" fmla="*/ 1022 w 10000"/>
                  <a:gd name="connsiteY0" fmla="*/ 893 h 10000"/>
                  <a:gd name="connsiteX1" fmla="*/ 4442 w 10000"/>
                  <a:gd name="connsiteY1" fmla="*/ 1305 h 10000"/>
                  <a:gd name="connsiteX2" fmla="*/ 5809 w 10000"/>
                  <a:gd name="connsiteY2" fmla="*/ 7 h 10000"/>
                  <a:gd name="connsiteX3" fmla="*/ 7393 w 10000"/>
                  <a:gd name="connsiteY3" fmla="*/ 827 h 10000"/>
                  <a:gd name="connsiteX4" fmla="*/ 9728 w 10000"/>
                  <a:gd name="connsiteY4" fmla="*/ 1544 h 10000"/>
                  <a:gd name="connsiteX5" fmla="*/ 9717 w 10000"/>
                  <a:gd name="connsiteY5" fmla="*/ 6089 h 10000"/>
                  <a:gd name="connsiteX6" fmla="*/ 7610 w 10000"/>
                  <a:gd name="connsiteY6" fmla="*/ 9424 h 10000"/>
                  <a:gd name="connsiteX7" fmla="*/ 4620 w 10000"/>
                  <a:gd name="connsiteY7" fmla="*/ 9589 h 10000"/>
                  <a:gd name="connsiteX8" fmla="*/ 6024 w 10000"/>
                  <a:gd name="connsiteY8" fmla="*/ 5242 h 10000"/>
                  <a:gd name="connsiteX9" fmla="*/ 4122 w 10000"/>
                  <a:gd name="connsiteY9" fmla="*/ 4668 h 10000"/>
                  <a:gd name="connsiteX10" fmla="*/ 3218 w 10000"/>
                  <a:gd name="connsiteY10" fmla="*/ 3750 h 10000"/>
                  <a:gd name="connsiteX11" fmla="*/ 2688 w 10000"/>
                  <a:gd name="connsiteY11" fmla="*/ 2919 h 10000"/>
                  <a:gd name="connsiteX12" fmla="*/ 581 w 10000"/>
                  <a:gd name="connsiteY12" fmla="*/ 2419 h 10000"/>
                  <a:gd name="connsiteX13" fmla="*/ 15 w 10000"/>
                  <a:gd name="connsiteY13" fmla="*/ 1474 h 10000"/>
                  <a:gd name="connsiteX14" fmla="*/ 1022 w 10000"/>
                  <a:gd name="connsiteY14" fmla="*/ 893 h 10000"/>
                  <a:gd name="connsiteX0" fmla="*/ 1022 w 10000"/>
                  <a:gd name="connsiteY0" fmla="*/ 893 h 9808"/>
                  <a:gd name="connsiteX1" fmla="*/ 4442 w 10000"/>
                  <a:gd name="connsiteY1" fmla="*/ 1305 h 9808"/>
                  <a:gd name="connsiteX2" fmla="*/ 5809 w 10000"/>
                  <a:gd name="connsiteY2" fmla="*/ 7 h 9808"/>
                  <a:gd name="connsiteX3" fmla="*/ 7393 w 10000"/>
                  <a:gd name="connsiteY3" fmla="*/ 827 h 9808"/>
                  <a:gd name="connsiteX4" fmla="*/ 9728 w 10000"/>
                  <a:gd name="connsiteY4" fmla="*/ 1544 h 9808"/>
                  <a:gd name="connsiteX5" fmla="*/ 9717 w 10000"/>
                  <a:gd name="connsiteY5" fmla="*/ 6089 h 9808"/>
                  <a:gd name="connsiteX6" fmla="*/ 7610 w 10000"/>
                  <a:gd name="connsiteY6" fmla="*/ 9424 h 9808"/>
                  <a:gd name="connsiteX7" fmla="*/ 4620 w 10000"/>
                  <a:gd name="connsiteY7" fmla="*/ 9589 h 9808"/>
                  <a:gd name="connsiteX8" fmla="*/ 6126 w 10000"/>
                  <a:gd name="connsiteY8" fmla="*/ 8092 h 9808"/>
                  <a:gd name="connsiteX9" fmla="*/ 6024 w 10000"/>
                  <a:gd name="connsiteY9" fmla="*/ 5242 h 9808"/>
                  <a:gd name="connsiteX10" fmla="*/ 4122 w 10000"/>
                  <a:gd name="connsiteY10" fmla="*/ 4668 h 9808"/>
                  <a:gd name="connsiteX11" fmla="*/ 3218 w 10000"/>
                  <a:gd name="connsiteY11" fmla="*/ 3750 h 9808"/>
                  <a:gd name="connsiteX12" fmla="*/ 2688 w 10000"/>
                  <a:gd name="connsiteY12" fmla="*/ 2919 h 9808"/>
                  <a:gd name="connsiteX13" fmla="*/ 581 w 10000"/>
                  <a:gd name="connsiteY13" fmla="*/ 2419 h 9808"/>
                  <a:gd name="connsiteX14" fmla="*/ 15 w 10000"/>
                  <a:gd name="connsiteY14" fmla="*/ 1474 h 9808"/>
                  <a:gd name="connsiteX15" fmla="*/ 1022 w 10000"/>
                  <a:gd name="connsiteY15" fmla="*/ 893 h 9808"/>
                  <a:gd name="connsiteX0" fmla="*/ 1022 w 10000"/>
                  <a:gd name="connsiteY0" fmla="*/ 910 h 9968"/>
                  <a:gd name="connsiteX1" fmla="*/ 4442 w 10000"/>
                  <a:gd name="connsiteY1" fmla="*/ 1331 h 9968"/>
                  <a:gd name="connsiteX2" fmla="*/ 5809 w 10000"/>
                  <a:gd name="connsiteY2" fmla="*/ 7 h 9968"/>
                  <a:gd name="connsiteX3" fmla="*/ 7393 w 10000"/>
                  <a:gd name="connsiteY3" fmla="*/ 843 h 9968"/>
                  <a:gd name="connsiteX4" fmla="*/ 9728 w 10000"/>
                  <a:gd name="connsiteY4" fmla="*/ 1574 h 9968"/>
                  <a:gd name="connsiteX5" fmla="*/ 9717 w 10000"/>
                  <a:gd name="connsiteY5" fmla="*/ 6208 h 9968"/>
                  <a:gd name="connsiteX6" fmla="*/ 7610 w 10000"/>
                  <a:gd name="connsiteY6" fmla="*/ 9608 h 9968"/>
                  <a:gd name="connsiteX7" fmla="*/ 4620 w 10000"/>
                  <a:gd name="connsiteY7" fmla="*/ 9777 h 9968"/>
                  <a:gd name="connsiteX8" fmla="*/ 4995 w 10000"/>
                  <a:gd name="connsiteY8" fmla="*/ 8798 h 9968"/>
                  <a:gd name="connsiteX9" fmla="*/ 6126 w 10000"/>
                  <a:gd name="connsiteY9" fmla="*/ 8250 h 9968"/>
                  <a:gd name="connsiteX10" fmla="*/ 6024 w 10000"/>
                  <a:gd name="connsiteY10" fmla="*/ 5345 h 9968"/>
                  <a:gd name="connsiteX11" fmla="*/ 4122 w 10000"/>
                  <a:gd name="connsiteY11" fmla="*/ 4759 h 9968"/>
                  <a:gd name="connsiteX12" fmla="*/ 3218 w 10000"/>
                  <a:gd name="connsiteY12" fmla="*/ 3823 h 9968"/>
                  <a:gd name="connsiteX13" fmla="*/ 2688 w 10000"/>
                  <a:gd name="connsiteY13" fmla="*/ 2976 h 9968"/>
                  <a:gd name="connsiteX14" fmla="*/ 581 w 10000"/>
                  <a:gd name="connsiteY14" fmla="*/ 2466 h 9968"/>
                  <a:gd name="connsiteX15" fmla="*/ 15 w 10000"/>
                  <a:gd name="connsiteY15" fmla="*/ 1503 h 9968"/>
                  <a:gd name="connsiteX16" fmla="*/ 1022 w 10000"/>
                  <a:gd name="connsiteY16" fmla="*/ 910 h 9968"/>
                  <a:gd name="connsiteX0" fmla="*/ 1022 w 10000"/>
                  <a:gd name="connsiteY0" fmla="*/ 913 h 10132"/>
                  <a:gd name="connsiteX1" fmla="*/ 4442 w 10000"/>
                  <a:gd name="connsiteY1" fmla="*/ 1335 h 10132"/>
                  <a:gd name="connsiteX2" fmla="*/ 5809 w 10000"/>
                  <a:gd name="connsiteY2" fmla="*/ 7 h 10132"/>
                  <a:gd name="connsiteX3" fmla="*/ 7393 w 10000"/>
                  <a:gd name="connsiteY3" fmla="*/ 846 h 10132"/>
                  <a:gd name="connsiteX4" fmla="*/ 9728 w 10000"/>
                  <a:gd name="connsiteY4" fmla="*/ 1579 h 10132"/>
                  <a:gd name="connsiteX5" fmla="*/ 9717 w 10000"/>
                  <a:gd name="connsiteY5" fmla="*/ 6228 h 10132"/>
                  <a:gd name="connsiteX6" fmla="*/ 7610 w 10000"/>
                  <a:gd name="connsiteY6" fmla="*/ 9639 h 10132"/>
                  <a:gd name="connsiteX7" fmla="*/ 5186 w 10000"/>
                  <a:gd name="connsiteY7" fmla="*/ 10028 h 10132"/>
                  <a:gd name="connsiteX8" fmla="*/ 4995 w 10000"/>
                  <a:gd name="connsiteY8" fmla="*/ 8826 h 10132"/>
                  <a:gd name="connsiteX9" fmla="*/ 6126 w 10000"/>
                  <a:gd name="connsiteY9" fmla="*/ 8276 h 10132"/>
                  <a:gd name="connsiteX10" fmla="*/ 6024 w 10000"/>
                  <a:gd name="connsiteY10" fmla="*/ 5362 h 10132"/>
                  <a:gd name="connsiteX11" fmla="*/ 4122 w 10000"/>
                  <a:gd name="connsiteY11" fmla="*/ 4774 h 10132"/>
                  <a:gd name="connsiteX12" fmla="*/ 3218 w 10000"/>
                  <a:gd name="connsiteY12" fmla="*/ 3835 h 10132"/>
                  <a:gd name="connsiteX13" fmla="*/ 2688 w 10000"/>
                  <a:gd name="connsiteY13" fmla="*/ 2986 h 10132"/>
                  <a:gd name="connsiteX14" fmla="*/ 581 w 10000"/>
                  <a:gd name="connsiteY14" fmla="*/ 2474 h 10132"/>
                  <a:gd name="connsiteX15" fmla="*/ 15 w 10000"/>
                  <a:gd name="connsiteY15" fmla="*/ 1508 h 10132"/>
                  <a:gd name="connsiteX16" fmla="*/ 1022 w 10000"/>
                  <a:gd name="connsiteY16" fmla="*/ 913 h 10132"/>
                  <a:gd name="connsiteX0" fmla="*/ 1022 w 10000"/>
                  <a:gd name="connsiteY0" fmla="*/ 913 h 10132"/>
                  <a:gd name="connsiteX1" fmla="*/ 4442 w 10000"/>
                  <a:gd name="connsiteY1" fmla="*/ 1335 h 10132"/>
                  <a:gd name="connsiteX2" fmla="*/ 5809 w 10000"/>
                  <a:gd name="connsiteY2" fmla="*/ 7 h 10132"/>
                  <a:gd name="connsiteX3" fmla="*/ 7393 w 10000"/>
                  <a:gd name="connsiteY3" fmla="*/ 846 h 10132"/>
                  <a:gd name="connsiteX4" fmla="*/ 9728 w 10000"/>
                  <a:gd name="connsiteY4" fmla="*/ 1579 h 10132"/>
                  <a:gd name="connsiteX5" fmla="*/ 9717 w 10000"/>
                  <a:gd name="connsiteY5" fmla="*/ 6228 h 10132"/>
                  <a:gd name="connsiteX6" fmla="*/ 7610 w 10000"/>
                  <a:gd name="connsiteY6" fmla="*/ 9639 h 10132"/>
                  <a:gd name="connsiteX7" fmla="*/ 5186 w 10000"/>
                  <a:gd name="connsiteY7" fmla="*/ 10028 h 10132"/>
                  <a:gd name="connsiteX8" fmla="*/ 4995 w 10000"/>
                  <a:gd name="connsiteY8" fmla="*/ 8826 h 10132"/>
                  <a:gd name="connsiteX9" fmla="*/ 5673 w 10000"/>
                  <a:gd name="connsiteY9" fmla="*/ 7544 h 10132"/>
                  <a:gd name="connsiteX10" fmla="*/ 6024 w 10000"/>
                  <a:gd name="connsiteY10" fmla="*/ 5362 h 10132"/>
                  <a:gd name="connsiteX11" fmla="*/ 4122 w 10000"/>
                  <a:gd name="connsiteY11" fmla="*/ 4774 h 10132"/>
                  <a:gd name="connsiteX12" fmla="*/ 3218 w 10000"/>
                  <a:gd name="connsiteY12" fmla="*/ 3835 h 10132"/>
                  <a:gd name="connsiteX13" fmla="*/ 2688 w 10000"/>
                  <a:gd name="connsiteY13" fmla="*/ 2986 h 10132"/>
                  <a:gd name="connsiteX14" fmla="*/ 581 w 10000"/>
                  <a:gd name="connsiteY14" fmla="*/ 2474 h 10132"/>
                  <a:gd name="connsiteX15" fmla="*/ 15 w 10000"/>
                  <a:gd name="connsiteY15" fmla="*/ 1508 h 10132"/>
                  <a:gd name="connsiteX16" fmla="*/ 1022 w 10000"/>
                  <a:gd name="connsiteY16" fmla="*/ 913 h 10132"/>
                  <a:gd name="connsiteX0" fmla="*/ 1022 w 10000"/>
                  <a:gd name="connsiteY0" fmla="*/ 913 h 10132"/>
                  <a:gd name="connsiteX1" fmla="*/ 4442 w 10000"/>
                  <a:gd name="connsiteY1" fmla="*/ 1335 h 10132"/>
                  <a:gd name="connsiteX2" fmla="*/ 5809 w 10000"/>
                  <a:gd name="connsiteY2" fmla="*/ 7 h 10132"/>
                  <a:gd name="connsiteX3" fmla="*/ 7393 w 10000"/>
                  <a:gd name="connsiteY3" fmla="*/ 846 h 10132"/>
                  <a:gd name="connsiteX4" fmla="*/ 9728 w 10000"/>
                  <a:gd name="connsiteY4" fmla="*/ 1579 h 10132"/>
                  <a:gd name="connsiteX5" fmla="*/ 9717 w 10000"/>
                  <a:gd name="connsiteY5" fmla="*/ 6228 h 10132"/>
                  <a:gd name="connsiteX6" fmla="*/ 7610 w 10000"/>
                  <a:gd name="connsiteY6" fmla="*/ 9639 h 10132"/>
                  <a:gd name="connsiteX7" fmla="*/ 5186 w 10000"/>
                  <a:gd name="connsiteY7" fmla="*/ 10028 h 10132"/>
                  <a:gd name="connsiteX8" fmla="*/ 4995 w 10000"/>
                  <a:gd name="connsiteY8" fmla="*/ 8826 h 10132"/>
                  <a:gd name="connsiteX9" fmla="*/ 5673 w 10000"/>
                  <a:gd name="connsiteY9" fmla="*/ 7544 h 10132"/>
                  <a:gd name="connsiteX10" fmla="*/ 6627 w 10000"/>
                  <a:gd name="connsiteY10" fmla="*/ 5069 h 10132"/>
                  <a:gd name="connsiteX11" fmla="*/ 4122 w 10000"/>
                  <a:gd name="connsiteY11" fmla="*/ 4774 h 10132"/>
                  <a:gd name="connsiteX12" fmla="*/ 3218 w 10000"/>
                  <a:gd name="connsiteY12" fmla="*/ 3835 h 10132"/>
                  <a:gd name="connsiteX13" fmla="*/ 2688 w 10000"/>
                  <a:gd name="connsiteY13" fmla="*/ 2986 h 10132"/>
                  <a:gd name="connsiteX14" fmla="*/ 581 w 10000"/>
                  <a:gd name="connsiteY14" fmla="*/ 2474 h 10132"/>
                  <a:gd name="connsiteX15" fmla="*/ 15 w 10000"/>
                  <a:gd name="connsiteY15" fmla="*/ 1508 h 10132"/>
                  <a:gd name="connsiteX16" fmla="*/ 1022 w 10000"/>
                  <a:gd name="connsiteY16" fmla="*/ 913 h 10132"/>
                  <a:gd name="connsiteX0" fmla="*/ 1022 w 10000"/>
                  <a:gd name="connsiteY0" fmla="*/ 913 h 10132"/>
                  <a:gd name="connsiteX1" fmla="*/ 4442 w 10000"/>
                  <a:gd name="connsiteY1" fmla="*/ 1335 h 10132"/>
                  <a:gd name="connsiteX2" fmla="*/ 5809 w 10000"/>
                  <a:gd name="connsiteY2" fmla="*/ 7 h 10132"/>
                  <a:gd name="connsiteX3" fmla="*/ 7393 w 10000"/>
                  <a:gd name="connsiteY3" fmla="*/ 846 h 10132"/>
                  <a:gd name="connsiteX4" fmla="*/ 9728 w 10000"/>
                  <a:gd name="connsiteY4" fmla="*/ 1579 h 10132"/>
                  <a:gd name="connsiteX5" fmla="*/ 9717 w 10000"/>
                  <a:gd name="connsiteY5" fmla="*/ 6228 h 10132"/>
                  <a:gd name="connsiteX6" fmla="*/ 7610 w 10000"/>
                  <a:gd name="connsiteY6" fmla="*/ 9639 h 10132"/>
                  <a:gd name="connsiteX7" fmla="*/ 5186 w 10000"/>
                  <a:gd name="connsiteY7" fmla="*/ 10028 h 10132"/>
                  <a:gd name="connsiteX8" fmla="*/ 4995 w 10000"/>
                  <a:gd name="connsiteY8" fmla="*/ 8826 h 10132"/>
                  <a:gd name="connsiteX9" fmla="*/ 5635 w 10000"/>
                  <a:gd name="connsiteY9" fmla="*/ 7251 h 10132"/>
                  <a:gd name="connsiteX10" fmla="*/ 6627 w 10000"/>
                  <a:gd name="connsiteY10" fmla="*/ 5069 h 10132"/>
                  <a:gd name="connsiteX11" fmla="*/ 4122 w 10000"/>
                  <a:gd name="connsiteY11" fmla="*/ 4774 h 10132"/>
                  <a:gd name="connsiteX12" fmla="*/ 3218 w 10000"/>
                  <a:gd name="connsiteY12" fmla="*/ 3835 h 10132"/>
                  <a:gd name="connsiteX13" fmla="*/ 2688 w 10000"/>
                  <a:gd name="connsiteY13" fmla="*/ 2986 h 10132"/>
                  <a:gd name="connsiteX14" fmla="*/ 581 w 10000"/>
                  <a:gd name="connsiteY14" fmla="*/ 2474 h 10132"/>
                  <a:gd name="connsiteX15" fmla="*/ 15 w 10000"/>
                  <a:gd name="connsiteY15" fmla="*/ 1508 h 10132"/>
                  <a:gd name="connsiteX16" fmla="*/ 1022 w 10000"/>
                  <a:gd name="connsiteY16" fmla="*/ 913 h 10132"/>
                  <a:gd name="connsiteX0" fmla="*/ 1080 w 10058"/>
                  <a:gd name="connsiteY0" fmla="*/ 913 h 10132"/>
                  <a:gd name="connsiteX1" fmla="*/ 4500 w 10058"/>
                  <a:gd name="connsiteY1" fmla="*/ 1335 h 10132"/>
                  <a:gd name="connsiteX2" fmla="*/ 5867 w 10058"/>
                  <a:gd name="connsiteY2" fmla="*/ 7 h 10132"/>
                  <a:gd name="connsiteX3" fmla="*/ 7451 w 10058"/>
                  <a:gd name="connsiteY3" fmla="*/ 846 h 10132"/>
                  <a:gd name="connsiteX4" fmla="*/ 9786 w 10058"/>
                  <a:gd name="connsiteY4" fmla="*/ 1579 h 10132"/>
                  <a:gd name="connsiteX5" fmla="*/ 9775 w 10058"/>
                  <a:gd name="connsiteY5" fmla="*/ 6228 h 10132"/>
                  <a:gd name="connsiteX6" fmla="*/ 7668 w 10058"/>
                  <a:gd name="connsiteY6" fmla="*/ 9639 h 10132"/>
                  <a:gd name="connsiteX7" fmla="*/ 5244 w 10058"/>
                  <a:gd name="connsiteY7" fmla="*/ 10028 h 10132"/>
                  <a:gd name="connsiteX8" fmla="*/ 5053 w 10058"/>
                  <a:gd name="connsiteY8" fmla="*/ 8826 h 10132"/>
                  <a:gd name="connsiteX9" fmla="*/ 5693 w 10058"/>
                  <a:gd name="connsiteY9" fmla="*/ 7251 h 10132"/>
                  <a:gd name="connsiteX10" fmla="*/ 6685 w 10058"/>
                  <a:gd name="connsiteY10" fmla="*/ 5069 h 10132"/>
                  <a:gd name="connsiteX11" fmla="*/ 4180 w 10058"/>
                  <a:gd name="connsiteY11" fmla="*/ 4774 h 10132"/>
                  <a:gd name="connsiteX12" fmla="*/ 3276 w 10058"/>
                  <a:gd name="connsiteY12" fmla="*/ 3835 h 10132"/>
                  <a:gd name="connsiteX13" fmla="*/ 2746 w 10058"/>
                  <a:gd name="connsiteY13" fmla="*/ 2986 h 10132"/>
                  <a:gd name="connsiteX14" fmla="*/ 73 w 10058"/>
                  <a:gd name="connsiteY14" fmla="*/ 1508 h 10132"/>
                  <a:gd name="connsiteX15" fmla="*/ 1080 w 10058"/>
                  <a:gd name="connsiteY15" fmla="*/ 913 h 10132"/>
                  <a:gd name="connsiteX0" fmla="*/ 36 w 9014"/>
                  <a:gd name="connsiteY0" fmla="*/ 913 h 10132"/>
                  <a:gd name="connsiteX1" fmla="*/ 3456 w 9014"/>
                  <a:gd name="connsiteY1" fmla="*/ 1335 h 10132"/>
                  <a:gd name="connsiteX2" fmla="*/ 4823 w 9014"/>
                  <a:gd name="connsiteY2" fmla="*/ 7 h 10132"/>
                  <a:gd name="connsiteX3" fmla="*/ 6407 w 9014"/>
                  <a:gd name="connsiteY3" fmla="*/ 846 h 10132"/>
                  <a:gd name="connsiteX4" fmla="*/ 8742 w 9014"/>
                  <a:gd name="connsiteY4" fmla="*/ 1579 h 10132"/>
                  <a:gd name="connsiteX5" fmla="*/ 8731 w 9014"/>
                  <a:gd name="connsiteY5" fmla="*/ 6228 h 10132"/>
                  <a:gd name="connsiteX6" fmla="*/ 6624 w 9014"/>
                  <a:gd name="connsiteY6" fmla="*/ 9639 h 10132"/>
                  <a:gd name="connsiteX7" fmla="*/ 4200 w 9014"/>
                  <a:gd name="connsiteY7" fmla="*/ 10028 h 10132"/>
                  <a:gd name="connsiteX8" fmla="*/ 4009 w 9014"/>
                  <a:gd name="connsiteY8" fmla="*/ 8826 h 10132"/>
                  <a:gd name="connsiteX9" fmla="*/ 4649 w 9014"/>
                  <a:gd name="connsiteY9" fmla="*/ 7251 h 10132"/>
                  <a:gd name="connsiteX10" fmla="*/ 5641 w 9014"/>
                  <a:gd name="connsiteY10" fmla="*/ 5069 h 10132"/>
                  <a:gd name="connsiteX11" fmla="*/ 3136 w 9014"/>
                  <a:gd name="connsiteY11" fmla="*/ 4774 h 10132"/>
                  <a:gd name="connsiteX12" fmla="*/ 2232 w 9014"/>
                  <a:gd name="connsiteY12" fmla="*/ 3835 h 10132"/>
                  <a:gd name="connsiteX13" fmla="*/ 1702 w 9014"/>
                  <a:gd name="connsiteY13" fmla="*/ 2986 h 10132"/>
                  <a:gd name="connsiteX14" fmla="*/ 36 w 9014"/>
                  <a:gd name="connsiteY14" fmla="*/ 913 h 10132"/>
                  <a:gd name="connsiteX0" fmla="*/ 0 w 8112"/>
                  <a:gd name="connsiteY0" fmla="*/ 2947 h 10000"/>
                  <a:gd name="connsiteX1" fmla="*/ 1946 w 8112"/>
                  <a:gd name="connsiteY1" fmla="*/ 1318 h 10000"/>
                  <a:gd name="connsiteX2" fmla="*/ 3463 w 8112"/>
                  <a:gd name="connsiteY2" fmla="*/ 7 h 10000"/>
                  <a:gd name="connsiteX3" fmla="*/ 5220 w 8112"/>
                  <a:gd name="connsiteY3" fmla="*/ 835 h 10000"/>
                  <a:gd name="connsiteX4" fmla="*/ 7810 w 8112"/>
                  <a:gd name="connsiteY4" fmla="*/ 1558 h 10000"/>
                  <a:gd name="connsiteX5" fmla="*/ 7798 w 8112"/>
                  <a:gd name="connsiteY5" fmla="*/ 6147 h 10000"/>
                  <a:gd name="connsiteX6" fmla="*/ 5461 w 8112"/>
                  <a:gd name="connsiteY6" fmla="*/ 9513 h 10000"/>
                  <a:gd name="connsiteX7" fmla="*/ 2771 w 8112"/>
                  <a:gd name="connsiteY7" fmla="*/ 9897 h 10000"/>
                  <a:gd name="connsiteX8" fmla="*/ 2560 w 8112"/>
                  <a:gd name="connsiteY8" fmla="*/ 8711 h 10000"/>
                  <a:gd name="connsiteX9" fmla="*/ 3270 w 8112"/>
                  <a:gd name="connsiteY9" fmla="*/ 7157 h 10000"/>
                  <a:gd name="connsiteX10" fmla="*/ 4370 w 8112"/>
                  <a:gd name="connsiteY10" fmla="*/ 5003 h 10000"/>
                  <a:gd name="connsiteX11" fmla="*/ 1591 w 8112"/>
                  <a:gd name="connsiteY11" fmla="*/ 4712 h 10000"/>
                  <a:gd name="connsiteX12" fmla="*/ 588 w 8112"/>
                  <a:gd name="connsiteY12" fmla="*/ 3785 h 10000"/>
                  <a:gd name="connsiteX13" fmla="*/ 0 w 8112"/>
                  <a:gd name="connsiteY13" fmla="*/ 2947 h 10000"/>
                  <a:gd name="connsiteX0" fmla="*/ 0 w 10000"/>
                  <a:gd name="connsiteY0" fmla="*/ 2947 h 10000"/>
                  <a:gd name="connsiteX1" fmla="*/ 621 w 10000"/>
                  <a:gd name="connsiteY1" fmla="*/ 1416 h 10000"/>
                  <a:gd name="connsiteX2" fmla="*/ 2399 w 10000"/>
                  <a:gd name="connsiteY2" fmla="*/ 1318 h 10000"/>
                  <a:gd name="connsiteX3" fmla="*/ 4269 w 10000"/>
                  <a:gd name="connsiteY3" fmla="*/ 7 h 10000"/>
                  <a:gd name="connsiteX4" fmla="*/ 6435 w 10000"/>
                  <a:gd name="connsiteY4" fmla="*/ 835 h 10000"/>
                  <a:gd name="connsiteX5" fmla="*/ 9628 w 10000"/>
                  <a:gd name="connsiteY5" fmla="*/ 1558 h 10000"/>
                  <a:gd name="connsiteX6" fmla="*/ 9613 w 10000"/>
                  <a:gd name="connsiteY6" fmla="*/ 6147 h 10000"/>
                  <a:gd name="connsiteX7" fmla="*/ 6732 w 10000"/>
                  <a:gd name="connsiteY7" fmla="*/ 9513 h 10000"/>
                  <a:gd name="connsiteX8" fmla="*/ 3416 w 10000"/>
                  <a:gd name="connsiteY8" fmla="*/ 9897 h 10000"/>
                  <a:gd name="connsiteX9" fmla="*/ 3156 w 10000"/>
                  <a:gd name="connsiteY9" fmla="*/ 8711 h 10000"/>
                  <a:gd name="connsiteX10" fmla="*/ 4031 w 10000"/>
                  <a:gd name="connsiteY10" fmla="*/ 7157 h 10000"/>
                  <a:gd name="connsiteX11" fmla="*/ 5387 w 10000"/>
                  <a:gd name="connsiteY11" fmla="*/ 5003 h 10000"/>
                  <a:gd name="connsiteX12" fmla="*/ 1961 w 10000"/>
                  <a:gd name="connsiteY12" fmla="*/ 4712 h 10000"/>
                  <a:gd name="connsiteX13" fmla="*/ 725 w 10000"/>
                  <a:gd name="connsiteY13" fmla="*/ 3785 h 10000"/>
                  <a:gd name="connsiteX14" fmla="*/ 0 w 10000"/>
                  <a:gd name="connsiteY14" fmla="*/ 2947 h 10000"/>
                  <a:gd name="connsiteX0" fmla="*/ 373 w 9514"/>
                  <a:gd name="connsiteY0" fmla="*/ 2508 h 10000"/>
                  <a:gd name="connsiteX1" fmla="*/ 135 w 9514"/>
                  <a:gd name="connsiteY1" fmla="*/ 1416 h 10000"/>
                  <a:gd name="connsiteX2" fmla="*/ 1913 w 9514"/>
                  <a:gd name="connsiteY2" fmla="*/ 1318 h 10000"/>
                  <a:gd name="connsiteX3" fmla="*/ 3783 w 9514"/>
                  <a:gd name="connsiteY3" fmla="*/ 7 h 10000"/>
                  <a:gd name="connsiteX4" fmla="*/ 5949 w 9514"/>
                  <a:gd name="connsiteY4" fmla="*/ 835 h 10000"/>
                  <a:gd name="connsiteX5" fmla="*/ 9142 w 9514"/>
                  <a:gd name="connsiteY5" fmla="*/ 1558 h 10000"/>
                  <a:gd name="connsiteX6" fmla="*/ 9127 w 9514"/>
                  <a:gd name="connsiteY6" fmla="*/ 6147 h 10000"/>
                  <a:gd name="connsiteX7" fmla="*/ 6246 w 9514"/>
                  <a:gd name="connsiteY7" fmla="*/ 9513 h 10000"/>
                  <a:gd name="connsiteX8" fmla="*/ 2930 w 9514"/>
                  <a:gd name="connsiteY8" fmla="*/ 9897 h 10000"/>
                  <a:gd name="connsiteX9" fmla="*/ 2670 w 9514"/>
                  <a:gd name="connsiteY9" fmla="*/ 8711 h 10000"/>
                  <a:gd name="connsiteX10" fmla="*/ 3545 w 9514"/>
                  <a:gd name="connsiteY10" fmla="*/ 7157 h 10000"/>
                  <a:gd name="connsiteX11" fmla="*/ 4901 w 9514"/>
                  <a:gd name="connsiteY11" fmla="*/ 5003 h 10000"/>
                  <a:gd name="connsiteX12" fmla="*/ 1475 w 9514"/>
                  <a:gd name="connsiteY12" fmla="*/ 4712 h 10000"/>
                  <a:gd name="connsiteX13" fmla="*/ 239 w 9514"/>
                  <a:gd name="connsiteY13" fmla="*/ 3785 h 10000"/>
                  <a:gd name="connsiteX14" fmla="*/ 373 w 9514"/>
                  <a:gd name="connsiteY14" fmla="*/ 2508 h 10000"/>
                  <a:gd name="connsiteX0" fmla="*/ 648 w 9967"/>
                  <a:gd name="connsiteY0" fmla="*/ 2354 h 10000"/>
                  <a:gd name="connsiteX1" fmla="*/ 109 w 9967"/>
                  <a:gd name="connsiteY1" fmla="*/ 1416 h 10000"/>
                  <a:gd name="connsiteX2" fmla="*/ 1978 w 9967"/>
                  <a:gd name="connsiteY2" fmla="*/ 1318 h 10000"/>
                  <a:gd name="connsiteX3" fmla="*/ 3943 w 9967"/>
                  <a:gd name="connsiteY3" fmla="*/ 7 h 10000"/>
                  <a:gd name="connsiteX4" fmla="*/ 6220 w 9967"/>
                  <a:gd name="connsiteY4" fmla="*/ 835 h 10000"/>
                  <a:gd name="connsiteX5" fmla="*/ 9576 w 9967"/>
                  <a:gd name="connsiteY5" fmla="*/ 1558 h 10000"/>
                  <a:gd name="connsiteX6" fmla="*/ 9560 w 9967"/>
                  <a:gd name="connsiteY6" fmla="*/ 6147 h 10000"/>
                  <a:gd name="connsiteX7" fmla="*/ 6532 w 9967"/>
                  <a:gd name="connsiteY7" fmla="*/ 9513 h 10000"/>
                  <a:gd name="connsiteX8" fmla="*/ 3047 w 9967"/>
                  <a:gd name="connsiteY8" fmla="*/ 9897 h 10000"/>
                  <a:gd name="connsiteX9" fmla="*/ 2773 w 9967"/>
                  <a:gd name="connsiteY9" fmla="*/ 8711 h 10000"/>
                  <a:gd name="connsiteX10" fmla="*/ 3693 w 9967"/>
                  <a:gd name="connsiteY10" fmla="*/ 7157 h 10000"/>
                  <a:gd name="connsiteX11" fmla="*/ 5118 w 9967"/>
                  <a:gd name="connsiteY11" fmla="*/ 5003 h 10000"/>
                  <a:gd name="connsiteX12" fmla="*/ 1517 w 9967"/>
                  <a:gd name="connsiteY12" fmla="*/ 4712 h 10000"/>
                  <a:gd name="connsiteX13" fmla="*/ 218 w 9967"/>
                  <a:gd name="connsiteY13" fmla="*/ 3785 h 10000"/>
                  <a:gd name="connsiteX14" fmla="*/ 648 w 9967"/>
                  <a:gd name="connsiteY14" fmla="*/ 2354 h 10000"/>
                  <a:gd name="connsiteX0" fmla="*/ 648 w 9999"/>
                  <a:gd name="connsiteY0" fmla="*/ 2354 h 10000"/>
                  <a:gd name="connsiteX1" fmla="*/ 107 w 9999"/>
                  <a:gd name="connsiteY1" fmla="*/ 1416 h 10000"/>
                  <a:gd name="connsiteX2" fmla="*/ 1983 w 9999"/>
                  <a:gd name="connsiteY2" fmla="*/ 1318 h 10000"/>
                  <a:gd name="connsiteX3" fmla="*/ 3954 w 9999"/>
                  <a:gd name="connsiteY3" fmla="*/ 7 h 10000"/>
                  <a:gd name="connsiteX4" fmla="*/ 6239 w 9999"/>
                  <a:gd name="connsiteY4" fmla="*/ 835 h 10000"/>
                  <a:gd name="connsiteX5" fmla="*/ 9606 w 9999"/>
                  <a:gd name="connsiteY5" fmla="*/ 1558 h 10000"/>
                  <a:gd name="connsiteX6" fmla="*/ 9590 w 9999"/>
                  <a:gd name="connsiteY6" fmla="*/ 6147 h 10000"/>
                  <a:gd name="connsiteX7" fmla="*/ 6552 w 9999"/>
                  <a:gd name="connsiteY7" fmla="*/ 9513 h 10000"/>
                  <a:gd name="connsiteX8" fmla="*/ 3055 w 9999"/>
                  <a:gd name="connsiteY8" fmla="*/ 9897 h 10000"/>
                  <a:gd name="connsiteX9" fmla="*/ 2780 w 9999"/>
                  <a:gd name="connsiteY9" fmla="*/ 8711 h 10000"/>
                  <a:gd name="connsiteX10" fmla="*/ 3703 w 9999"/>
                  <a:gd name="connsiteY10" fmla="*/ 7157 h 10000"/>
                  <a:gd name="connsiteX11" fmla="*/ 5133 w 9999"/>
                  <a:gd name="connsiteY11" fmla="*/ 5003 h 10000"/>
                  <a:gd name="connsiteX12" fmla="*/ 1520 w 9999"/>
                  <a:gd name="connsiteY12" fmla="*/ 4712 h 10000"/>
                  <a:gd name="connsiteX13" fmla="*/ 108 w 9999"/>
                  <a:gd name="connsiteY13" fmla="*/ 3302 h 10000"/>
                  <a:gd name="connsiteX14" fmla="*/ 648 w 9999"/>
                  <a:gd name="connsiteY14" fmla="*/ 2354 h 10000"/>
                  <a:gd name="connsiteX0" fmla="*/ 648 w 10000"/>
                  <a:gd name="connsiteY0" fmla="*/ 2354 h 10000"/>
                  <a:gd name="connsiteX1" fmla="*/ 107 w 10000"/>
                  <a:gd name="connsiteY1" fmla="*/ 1416 h 10000"/>
                  <a:gd name="connsiteX2" fmla="*/ 1983 w 10000"/>
                  <a:gd name="connsiteY2" fmla="*/ 1318 h 10000"/>
                  <a:gd name="connsiteX3" fmla="*/ 3954 w 10000"/>
                  <a:gd name="connsiteY3" fmla="*/ 7 h 10000"/>
                  <a:gd name="connsiteX4" fmla="*/ 6240 w 10000"/>
                  <a:gd name="connsiteY4" fmla="*/ 835 h 10000"/>
                  <a:gd name="connsiteX5" fmla="*/ 9607 w 10000"/>
                  <a:gd name="connsiteY5" fmla="*/ 1558 h 10000"/>
                  <a:gd name="connsiteX6" fmla="*/ 9591 w 10000"/>
                  <a:gd name="connsiteY6" fmla="*/ 6147 h 10000"/>
                  <a:gd name="connsiteX7" fmla="*/ 6553 w 10000"/>
                  <a:gd name="connsiteY7" fmla="*/ 9513 h 10000"/>
                  <a:gd name="connsiteX8" fmla="*/ 3055 w 10000"/>
                  <a:gd name="connsiteY8" fmla="*/ 9897 h 10000"/>
                  <a:gd name="connsiteX9" fmla="*/ 2780 w 10000"/>
                  <a:gd name="connsiteY9" fmla="*/ 8711 h 10000"/>
                  <a:gd name="connsiteX10" fmla="*/ 3703 w 10000"/>
                  <a:gd name="connsiteY10" fmla="*/ 7157 h 10000"/>
                  <a:gd name="connsiteX11" fmla="*/ 5134 w 10000"/>
                  <a:gd name="connsiteY11" fmla="*/ 5003 h 10000"/>
                  <a:gd name="connsiteX12" fmla="*/ 1520 w 10000"/>
                  <a:gd name="connsiteY12" fmla="*/ 4712 h 10000"/>
                  <a:gd name="connsiteX13" fmla="*/ 72 w 10000"/>
                  <a:gd name="connsiteY13" fmla="*/ 3082 h 10000"/>
                  <a:gd name="connsiteX14" fmla="*/ 648 w 10000"/>
                  <a:gd name="connsiteY14" fmla="*/ 2354 h 10000"/>
                  <a:gd name="connsiteX0" fmla="*/ 648 w 10000"/>
                  <a:gd name="connsiteY0" fmla="*/ 2354 h 10000"/>
                  <a:gd name="connsiteX1" fmla="*/ 107 w 10000"/>
                  <a:gd name="connsiteY1" fmla="*/ 1416 h 10000"/>
                  <a:gd name="connsiteX2" fmla="*/ 1983 w 10000"/>
                  <a:gd name="connsiteY2" fmla="*/ 1318 h 10000"/>
                  <a:gd name="connsiteX3" fmla="*/ 3954 w 10000"/>
                  <a:gd name="connsiteY3" fmla="*/ 7 h 10000"/>
                  <a:gd name="connsiteX4" fmla="*/ 6240 w 10000"/>
                  <a:gd name="connsiteY4" fmla="*/ 835 h 10000"/>
                  <a:gd name="connsiteX5" fmla="*/ 9607 w 10000"/>
                  <a:gd name="connsiteY5" fmla="*/ 1558 h 10000"/>
                  <a:gd name="connsiteX6" fmla="*/ 9591 w 10000"/>
                  <a:gd name="connsiteY6" fmla="*/ 6147 h 10000"/>
                  <a:gd name="connsiteX7" fmla="*/ 6553 w 10000"/>
                  <a:gd name="connsiteY7" fmla="*/ 9513 h 10000"/>
                  <a:gd name="connsiteX8" fmla="*/ 3055 w 10000"/>
                  <a:gd name="connsiteY8" fmla="*/ 9897 h 10000"/>
                  <a:gd name="connsiteX9" fmla="*/ 2780 w 10000"/>
                  <a:gd name="connsiteY9" fmla="*/ 8711 h 10000"/>
                  <a:gd name="connsiteX10" fmla="*/ 3703 w 10000"/>
                  <a:gd name="connsiteY10" fmla="*/ 7157 h 10000"/>
                  <a:gd name="connsiteX11" fmla="*/ 5134 w 10000"/>
                  <a:gd name="connsiteY11" fmla="*/ 5003 h 10000"/>
                  <a:gd name="connsiteX12" fmla="*/ 4238 w 10000"/>
                  <a:gd name="connsiteY12" fmla="*/ 4184 h 10000"/>
                  <a:gd name="connsiteX13" fmla="*/ 1520 w 10000"/>
                  <a:gd name="connsiteY13" fmla="*/ 4712 h 10000"/>
                  <a:gd name="connsiteX14" fmla="*/ 72 w 10000"/>
                  <a:gd name="connsiteY14" fmla="*/ 3082 h 10000"/>
                  <a:gd name="connsiteX15" fmla="*/ 648 w 10000"/>
                  <a:gd name="connsiteY15" fmla="*/ 2354 h 10000"/>
                  <a:gd name="connsiteX0" fmla="*/ 648 w 10000"/>
                  <a:gd name="connsiteY0" fmla="*/ 2354 h 10000"/>
                  <a:gd name="connsiteX1" fmla="*/ 107 w 10000"/>
                  <a:gd name="connsiteY1" fmla="*/ 1416 h 10000"/>
                  <a:gd name="connsiteX2" fmla="*/ 1983 w 10000"/>
                  <a:gd name="connsiteY2" fmla="*/ 1318 h 10000"/>
                  <a:gd name="connsiteX3" fmla="*/ 3954 w 10000"/>
                  <a:gd name="connsiteY3" fmla="*/ 7 h 10000"/>
                  <a:gd name="connsiteX4" fmla="*/ 6240 w 10000"/>
                  <a:gd name="connsiteY4" fmla="*/ 835 h 10000"/>
                  <a:gd name="connsiteX5" fmla="*/ 9607 w 10000"/>
                  <a:gd name="connsiteY5" fmla="*/ 1558 h 10000"/>
                  <a:gd name="connsiteX6" fmla="*/ 9591 w 10000"/>
                  <a:gd name="connsiteY6" fmla="*/ 6147 h 10000"/>
                  <a:gd name="connsiteX7" fmla="*/ 6553 w 10000"/>
                  <a:gd name="connsiteY7" fmla="*/ 9513 h 10000"/>
                  <a:gd name="connsiteX8" fmla="*/ 3055 w 10000"/>
                  <a:gd name="connsiteY8" fmla="*/ 9897 h 10000"/>
                  <a:gd name="connsiteX9" fmla="*/ 2780 w 10000"/>
                  <a:gd name="connsiteY9" fmla="*/ 8711 h 10000"/>
                  <a:gd name="connsiteX10" fmla="*/ 3703 w 10000"/>
                  <a:gd name="connsiteY10" fmla="*/ 7157 h 10000"/>
                  <a:gd name="connsiteX11" fmla="*/ 5967 w 10000"/>
                  <a:gd name="connsiteY11" fmla="*/ 4717 h 10000"/>
                  <a:gd name="connsiteX12" fmla="*/ 4238 w 10000"/>
                  <a:gd name="connsiteY12" fmla="*/ 4184 h 10000"/>
                  <a:gd name="connsiteX13" fmla="*/ 1520 w 10000"/>
                  <a:gd name="connsiteY13" fmla="*/ 4712 h 10000"/>
                  <a:gd name="connsiteX14" fmla="*/ 72 w 10000"/>
                  <a:gd name="connsiteY14" fmla="*/ 3082 h 10000"/>
                  <a:gd name="connsiteX15" fmla="*/ 648 w 10000"/>
                  <a:gd name="connsiteY15" fmla="*/ 2354 h 10000"/>
                  <a:gd name="connsiteX0" fmla="*/ 648 w 10000"/>
                  <a:gd name="connsiteY0" fmla="*/ 2354 h 10000"/>
                  <a:gd name="connsiteX1" fmla="*/ 107 w 10000"/>
                  <a:gd name="connsiteY1" fmla="*/ 1416 h 10000"/>
                  <a:gd name="connsiteX2" fmla="*/ 1983 w 10000"/>
                  <a:gd name="connsiteY2" fmla="*/ 1318 h 10000"/>
                  <a:gd name="connsiteX3" fmla="*/ 3954 w 10000"/>
                  <a:gd name="connsiteY3" fmla="*/ 7 h 10000"/>
                  <a:gd name="connsiteX4" fmla="*/ 6240 w 10000"/>
                  <a:gd name="connsiteY4" fmla="*/ 835 h 10000"/>
                  <a:gd name="connsiteX5" fmla="*/ 9607 w 10000"/>
                  <a:gd name="connsiteY5" fmla="*/ 1558 h 10000"/>
                  <a:gd name="connsiteX6" fmla="*/ 9591 w 10000"/>
                  <a:gd name="connsiteY6" fmla="*/ 6147 h 10000"/>
                  <a:gd name="connsiteX7" fmla="*/ 6553 w 10000"/>
                  <a:gd name="connsiteY7" fmla="*/ 9513 h 10000"/>
                  <a:gd name="connsiteX8" fmla="*/ 3055 w 10000"/>
                  <a:gd name="connsiteY8" fmla="*/ 9897 h 10000"/>
                  <a:gd name="connsiteX9" fmla="*/ 2780 w 10000"/>
                  <a:gd name="connsiteY9" fmla="*/ 8711 h 10000"/>
                  <a:gd name="connsiteX10" fmla="*/ 3703 w 10000"/>
                  <a:gd name="connsiteY10" fmla="*/ 7157 h 10000"/>
                  <a:gd name="connsiteX11" fmla="*/ 5967 w 10000"/>
                  <a:gd name="connsiteY11" fmla="*/ 4717 h 10000"/>
                  <a:gd name="connsiteX12" fmla="*/ 4745 w 10000"/>
                  <a:gd name="connsiteY12" fmla="*/ 4008 h 10000"/>
                  <a:gd name="connsiteX13" fmla="*/ 1520 w 10000"/>
                  <a:gd name="connsiteY13" fmla="*/ 4712 h 10000"/>
                  <a:gd name="connsiteX14" fmla="*/ 72 w 10000"/>
                  <a:gd name="connsiteY14" fmla="*/ 3082 h 10000"/>
                  <a:gd name="connsiteX15" fmla="*/ 648 w 10000"/>
                  <a:gd name="connsiteY15" fmla="*/ 2354 h 10000"/>
                  <a:gd name="connsiteX0" fmla="*/ 648 w 9958"/>
                  <a:gd name="connsiteY0" fmla="*/ 2362 h 10008"/>
                  <a:gd name="connsiteX1" fmla="*/ 107 w 9958"/>
                  <a:gd name="connsiteY1" fmla="*/ 1424 h 10008"/>
                  <a:gd name="connsiteX2" fmla="*/ 1983 w 9958"/>
                  <a:gd name="connsiteY2" fmla="*/ 1326 h 10008"/>
                  <a:gd name="connsiteX3" fmla="*/ 3954 w 9958"/>
                  <a:gd name="connsiteY3" fmla="*/ 15 h 10008"/>
                  <a:gd name="connsiteX4" fmla="*/ 6892 w 9958"/>
                  <a:gd name="connsiteY4" fmla="*/ 2315 h 10008"/>
                  <a:gd name="connsiteX5" fmla="*/ 9607 w 9958"/>
                  <a:gd name="connsiteY5" fmla="*/ 1566 h 10008"/>
                  <a:gd name="connsiteX6" fmla="*/ 9591 w 9958"/>
                  <a:gd name="connsiteY6" fmla="*/ 6155 h 10008"/>
                  <a:gd name="connsiteX7" fmla="*/ 6553 w 9958"/>
                  <a:gd name="connsiteY7" fmla="*/ 9521 h 10008"/>
                  <a:gd name="connsiteX8" fmla="*/ 3055 w 9958"/>
                  <a:gd name="connsiteY8" fmla="*/ 9905 h 10008"/>
                  <a:gd name="connsiteX9" fmla="*/ 2780 w 9958"/>
                  <a:gd name="connsiteY9" fmla="*/ 8719 h 10008"/>
                  <a:gd name="connsiteX10" fmla="*/ 3703 w 9958"/>
                  <a:gd name="connsiteY10" fmla="*/ 7165 h 10008"/>
                  <a:gd name="connsiteX11" fmla="*/ 5967 w 9958"/>
                  <a:gd name="connsiteY11" fmla="*/ 4725 h 10008"/>
                  <a:gd name="connsiteX12" fmla="*/ 4745 w 9958"/>
                  <a:gd name="connsiteY12" fmla="*/ 4016 h 10008"/>
                  <a:gd name="connsiteX13" fmla="*/ 1520 w 9958"/>
                  <a:gd name="connsiteY13" fmla="*/ 4720 h 10008"/>
                  <a:gd name="connsiteX14" fmla="*/ 72 w 9958"/>
                  <a:gd name="connsiteY14" fmla="*/ 3090 h 10008"/>
                  <a:gd name="connsiteX15" fmla="*/ 648 w 9958"/>
                  <a:gd name="connsiteY15" fmla="*/ 2362 h 10008"/>
                  <a:gd name="connsiteX0" fmla="*/ 651 w 10000"/>
                  <a:gd name="connsiteY0" fmla="*/ 2387 h 10027"/>
                  <a:gd name="connsiteX1" fmla="*/ 107 w 10000"/>
                  <a:gd name="connsiteY1" fmla="*/ 1450 h 10027"/>
                  <a:gd name="connsiteX2" fmla="*/ 1991 w 10000"/>
                  <a:gd name="connsiteY2" fmla="*/ 1352 h 10027"/>
                  <a:gd name="connsiteX3" fmla="*/ 3971 w 10000"/>
                  <a:gd name="connsiteY3" fmla="*/ 42 h 10027"/>
                  <a:gd name="connsiteX4" fmla="*/ 5384 w 10000"/>
                  <a:gd name="connsiteY4" fmla="*/ 506 h 10027"/>
                  <a:gd name="connsiteX5" fmla="*/ 6921 w 10000"/>
                  <a:gd name="connsiteY5" fmla="*/ 2340 h 10027"/>
                  <a:gd name="connsiteX6" fmla="*/ 9648 w 10000"/>
                  <a:gd name="connsiteY6" fmla="*/ 1592 h 10027"/>
                  <a:gd name="connsiteX7" fmla="*/ 9631 w 10000"/>
                  <a:gd name="connsiteY7" fmla="*/ 6177 h 10027"/>
                  <a:gd name="connsiteX8" fmla="*/ 6581 w 10000"/>
                  <a:gd name="connsiteY8" fmla="*/ 9540 h 10027"/>
                  <a:gd name="connsiteX9" fmla="*/ 3068 w 10000"/>
                  <a:gd name="connsiteY9" fmla="*/ 9924 h 10027"/>
                  <a:gd name="connsiteX10" fmla="*/ 2792 w 10000"/>
                  <a:gd name="connsiteY10" fmla="*/ 8739 h 10027"/>
                  <a:gd name="connsiteX11" fmla="*/ 3719 w 10000"/>
                  <a:gd name="connsiteY11" fmla="*/ 7186 h 10027"/>
                  <a:gd name="connsiteX12" fmla="*/ 5992 w 10000"/>
                  <a:gd name="connsiteY12" fmla="*/ 4748 h 10027"/>
                  <a:gd name="connsiteX13" fmla="*/ 4765 w 10000"/>
                  <a:gd name="connsiteY13" fmla="*/ 4040 h 10027"/>
                  <a:gd name="connsiteX14" fmla="*/ 1526 w 10000"/>
                  <a:gd name="connsiteY14" fmla="*/ 4743 h 10027"/>
                  <a:gd name="connsiteX15" fmla="*/ 72 w 10000"/>
                  <a:gd name="connsiteY15" fmla="*/ 3115 h 10027"/>
                  <a:gd name="connsiteX16" fmla="*/ 651 w 10000"/>
                  <a:gd name="connsiteY16" fmla="*/ 2387 h 10027"/>
                  <a:gd name="connsiteX0" fmla="*/ 651 w 10032"/>
                  <a:gd name="connsiteY0" fmla="*/ 2387 h 10027"/>
                  <a:gd name="connsiteX1" fmla="*/ 107 w 10032"/>
                  <a:gd name="connsiteY1" fmla="*/ 1450 h 10027"/>
                  <a:gd name="connsiteX2" fmla="*/ 1991 w 10032"/>
                  <a:gd name="connsiteY2" fmla="*/ 1352 h 10027"/>
                  <a:gd name="connsiteX3" fmla="*/ 3971 w 10032"/>
                  <a:gd name="connsiteY3" fmla="*/ 42 h 10027"/>
                  <a:gd name="connsiteX4" fmla="*/ 5384 w 10032"/>
                  <a:gd name="connsiteY4" fmla="*/ 506 h 10027"/>
                  <a:gd name="connsiteX5" fmla="*/ 6412 w 10032"/>
                  <a:gd name="connsiteY5" fmla="*/ 2428 h 10027"/>
                  <a:gd name="connsiteX6" fmla="*/ 9648 w 10032"/>
                  <a:gd name="connsiteY6" fmla="*/ 1592 h 10027"/>
                  <a:gd name="connsiteX7" fmla="*/ 9631 w 10032"/>
                  <a:gd name="connsiteY7" fmla="*/ 6177 h 10027"/>
                  <a:gd name="connsiteX8" fmla="*/ 6581 w 10032"/>
                  <a:gd name="connsiteY8" fmla="*/ 9540 h 10027"/>
                  <a:gd name="connsiteX9" fmla="*/ 3068 w 10032"/>
                  <a:gd name="connsiteY9" fmla="*/ 9924 h 10027"/>
                  <a:gd name="connsiteX10" fmla="*/ 2792 w 10032"/>
                  <a:gd name="connsiteY10" fmla="*/ 8739 h 10027"/>
                  <a:gd name="connsiteX11" fmla="*/ 3719 w 10032"/>
                  <a:gd name="connsiteY11" fmla="*/ 7186 h 10027"/>
                  <a:gd name="connsiteX12" fmla="*/ 5992 w 10032"/>
                  <a:gd name="connsiteY12" fmla="*/ 4748 h 10027"/>
                  <a:gd name="connsiteX13" fmla="*/ 4765 w 10032"/>
                  <a:gd name="connsiteY13" fmla="*/ 4040 h 10027"/>
                  <a:gd name="connsiteX14" fmla="*/ 1526 w 10032"/>
                  <a:gd name="connsiteY14" fmla="*/ 4743 h 10027"/>
                  <a:gd name="connsiteX15" fmla="*/ 72 w 10032"/>
                  <a:gd name="connsiteY15" fmla="*/ 3115 h 10027"/>
                  <a:gd name="connsiteX16" fmla="*/ 651 w 10032"/>
                  <a:gd name="connsiteY16" fmla="*/ 2387 h 10027"/>
                  <a:gd name="connsiteX0" fmla="*/ 651 w 9918"/>
                  <a:gd name="connsiteY0" fmla="*/ 2387 h 10027"/>
                  <a:gd name="connsiteX1" fmla="*/ 107 w 9918"/>
                  <a:gd name="connsiteY1" fmla="*/ 1450 h 10027"/>
                  <a:gd name="connsiteX2" fmla="*/ 1991 w 9918"/>
                  <a:gd name="connsiteY2" fmla="*/ 1352 h 10027"/>
                  <a:gd name="connsiteX3" fmla="*/ 3971 w 9918"/>
                  <a:gd name="connsiteY3" fmla="*/ 42 h 10027"/>
                  <a:gd name="connsiteX4" fmla="*/ 5384 w 9918"/>
                  <a:gd name="connsiteY4" fmla="*/ 506 h 10027"/>
                  <a:gd name="connsiteX5" fmla="*/ 6412 w 9918"/>
                  <a:gd name="connsiteY5" fmla="*/ 2428 h 10027"/>
                  <a:gd name="connsiteX6" fmla="*/ 8368 w 9918"/>
                  <a:gd name="connsiteY6" fmla="*/ 1626 h 10027"/>
                  <a:gd name="connsiteX7" fmla="*/ 9648 w 9918"/>
                  <a:gd name="connsiteY7" fmla="*/ 1592 h 10027"/>
                  <a:gd name="connsiteX8" fmla="*/ 9631 w 9918"/>
                  <a:gd name="connsiteY8" fmla="*/ 6177 h 10027"/>
                  <a:gd name="connsiteX9" fmla="*/ 6581 w 9918"/>
                  <a:gd name="connsiteY9" fmla="*/ 9540 h 10027"/>
                  <a:gd name="connsiteX10" fmla="*/ 3068 w 9918"/>
                  <a:gd name="connsiteY10" fmla="*/ 9924 h 10027"/>
                  <a:gd name="connsiteX11" fmla="*/ 2792 w 9918"/>
                  <a:gd name="connsiteY11" fmla="*/ 8739 h 10027"/>
                  <a:gd name="connsiteX12" fmla="*/ 3719 w 9918"/>
                  <a:gd name="connsiteY12" fmla="*/ 7186 h 10027"/>
                  <a:gd name="connsiteX13" fmla="*/ 5992 w 9918"/>
                  <a:gd name="connsiteY13" fmla="*/ 4748 h 10027"/>
                  <a:gd name="connsiteX14" fmla="*/ 4765 w 9918"/>
                  <a:gd name="connsiteY14" fmla="*/ 4040 h 10027"/>
                  <a:gd name="connsiteX15" fmla="*/ 1526 w 9918"/>
                  <a:gd name="connsiteY15" fmla="*/ 4743 h 10027"/>
                  <a:gd name="connsiteX16" fmla="*/ 72 w 9918"/>
                  <a:gd name="connsiteY16" fmla="*/ 3115 h 10027"/>
                  <a:gd name="connsiteX17" fmla="*/ 651 w 9918"/>
                  <a:gd name="connsiteY17" fmla="*/ 2387 h 10027"/>
                  <a:gd name="connsiteX0" fmla="*/ 656 w 10054"/>
                  <a:gd name="connsiteY0" fmla="*/ 2381 h 10000"/>
                  <a:gd name="connsiteX1" fmla="*/ 108 w 10054"/>
                  <a:gd name="connsiteY1" fmla="*/ 1446 h 10000"/>
                  <a:gd name="connsiteX2" fmla="*/ 2007 w 10054"/>
                  <a:gd name="connsiteY2" fmla="*/ 1348 h 10000"/>
                  <a:gd name="connsiteX3" fmla="*/ 4004 w 10054"/>
                  <a:gd name="connsiteY3" fmla="*/ 42 h 10000"/>
                  <a:gd name="connsiteX4" fmla="*/ 5429 w 10054"/>
                  <a:gd name="connsiteY4" fmla="*/ 505 h 10000"/>
                  <a:gd name="connsiteX5" fmla="*/ 6465 w 10054"/>
                  <a:gd name="connsiteY5" fmla="*/ 2421 h 10000"/>
                  <a:gd name="connsiteX6" fmla="*/ 8437 w 10054"/>
                  <a:gd name="connsiteY6" fmla="*/ 1622 h 10000"/>
                  <a:gd name="connsiteX7" fmla="*/ 9838 w 10054"/>
                  <a:gd name="connsiteY7" fmla="*/ 1807 h 10000"/>
                  <a:gd name="connsiteX8" fmla="*/ 9711 w 10054"/>
                  <a:gd name="connsiteY8" fmla="*/ 6160 h 10000"/>
                  <a:gd name="connsiteX9" fmla="*/ 6635 w 10054"/>
                  <a:gd name="connsiteY9" fmla="*/ 9514 h 10000"/>
                  <a:gd name="connsiteX10" fmla="*/ 3093 w 10054"/>
                  <a:gd name="connsiteY10" fmla="*/ 9897 h 10000"/>
                  <a:gd name="connsiteX11" fmla="*/ 2815 w 10054"/>
                  <a:gd name="connsiteY11" fmla="*/ 8715 h 10000"/>
                  <a:gd name="connsiteX12" fmla="*/ 3750 w 10054"/>
                  <a:gd name="connsiteY12" fmla="*/ 7167 h 10000"/>
                  <a:gd name="connsiteX13" fmla="*/ 6042 w 10054"/>
                  <a:gd name="connsiteY13" fmla="*/ 4735 h 10000"/>
                  <a:gd name="connsiteX14" fmla="*/ 4804 w 10054"/>
                  <a:gd name="connsiteY14" fmla="*/ 4029 h 10000"/>
                  <a:gd name="connsiteX15" fmla="*/ 1539 w 10054"/>
                  <a:gd name="connsiteY15" fmla="*/ 4730 h 10000"/>
                  <a:gd name="connsiteX16" fmla="*/ 73 w 10054"/>
                  <a:gd name="connsiteY16" fmla="*/ 3107 h 10000"/>
                  <a:gd name="connsiteX17" fmla="*/ 656 w 10054"/>
                  <a:gd name="connsiteY17" fmla="*/ 2381 h 10000"/>
                  <a:gd name="connsiteX0" fmla="*/ 656 w 9920"/>
                  <a:gd name="connsiteY0" fmla="*/ 2381 h 9999"/>
                  <a:gd name="connsiteX1" fmla="*/ 108 w 9920"/>
                  <a:gd name="connsiteY1" fmla="*/ 1446 h 9999"/>
                  <a:gd name="connsiteX2" fmla="*/ 2007 w 9920"/>
                  <a:gd name="connsiteY2" fmla="*/ 1348 h 9999"/>
                  <a:gd name="connsiteX3" fmla="*/ 4004 w 9920"/>
                  <a:gd name="connsiteY3" fmla="*/ 42 h 9999"/>
                  <a:gd name="connsiteX4" fmla="*/ 5429 w 9920"/>
                  <a:gd name="connsiteY4" fmla="*/ 505 h 9999"/>
                  <a:gd name="connsiteX5" fmla="*/ 6465 w 9920"/>
                  <a:gd name="connsiteY5" fmla="*/ 2421 h 9999"/>
                  <a:gd name="connsiteX6" fmla="*/ 8437 w 9920"/>
                  <a:gd name="connsiteY6" fmla="*/ 1622 h 9999"/>
                  <a:gd name="connsiteX7" fmla="*/ 9838 w 9920"/>
                  <a:gd name="connsiteY7" fmla="*/ 1807 h 9999"/>
                  <a:gd name="connsiteX8" fmla="*/ 9417 w 9920"/>
                  <a:gd name="connsiteY8" fmla="*/ 6160 h 9999"/>
                  <a:gd name="connsiteX9" fmla="*/ 6635 w 9920"/>
                  <a:gd name="connsiteY9" fmla="*/ 9514 h 9999"/>
                  <a:gd name="connsiteX10" fmla="*/ 3093 w 9920"/>
                  <a:gd name="connsiteY10" fmla="*/ 9897 h 9999"/>
                  <a:gd name="connsiteX11" fmla="*/ 2815 w 9920"/>
                  <a:gd name="connsiteY11" fmla="*/ 8715 h 9999"/>
                  <a:gd name="connsiteX12" fmla="*/ 3750 w 9920"/>
                  <a:gd name="connsiteY12" fmla="*/ 7167 h 9999"/>
                  <a:gd name="connsiteX13" fmla="*/ 6042 w 9920"/>
                  <a:gd name="connsiteY13" fmla="*/ 4735 h 9999"/>
                  <a:gd name="connsiteX14" fmla="*/ 4804 w 9920"/>
                  <a:gd name="connsiteY14" fmla="*/ 4029 h 9999"/>
                  <a:gd name="connsiteX15" fmla="*/ 1539 w 9920"/>
                  <a:gd name="connsiteY15" fmla="*/ 4730 h 9999"/>
                  <a:gd name="connsiteX16" fmla="*/ 73 w 9920"/>
                  <a:gd name="connsiteY16" fmla="*/ 3107 h 9999"/>
                  <a:gd name="connsiteX17" fmla="*/ 656 w 9920"/>
                  <a:gd name="connsiteY17" fmla="*/ 2381 h 9999"/>
                  <a:gd name="connsiteX0" fmla="*/ 661 w 10000"/>
                  <a:gd name="connsiteY0" fmla="*/ 2381 h 9942"/>
                  <a:gd name="connsiteX1" fmla="*/ 109 w 10000"/>
                  <a:gd name="connsiteY1" fmla="*/ 1446 h 9942"/>
                  <a:gd name="connsiteX2" fmla="*/ 2023 w 10000"/>
                  <a:gd name="connsiteY2" fmla="*/ 1348 h 9942"/>
                  <a:gd name="connsiteX3" fmla="*/ 4036 w 10000"/>
                  <a:gd name="connsiteY3" fmla="*/ 42 h 9942"/>
                  <a:gd name="connsiteX4" fmla="*/ 5473 w 10000"/>
                  <a:gd name="connsiteY4" fmla="*/ 505 h 9942"/>
                  <a:gd name="connsiteX5" fmla="*/ 6517 w 10000"/>
                  <a:gd name="connsiteY5" fmla="*/ 2421 h 9942"/>
                  <a:gd name="connsiteX6" fmla="*/ 8505 w 10000"/>
                  <a:gd name="connsiteY6" fmla="*/ 1622 h 9942"/>
                  <a:gd name="connsiteX7" fmla="*/ 9917 w 10000"/>
                  <a:gd name="connsiteY7" fmla="*/ 1807 h 9942"/>
                  <a:gd name="connsiteX8" fmla="*/ 9493 w 10000"/>
                  <a:gd name="connsiteY8" fmla="*/ 6161 h 9942"/>
                  <a:gd name="connsiteX9" fmla="*/ 6689 w 10000"/>
                  <a:gd name="connsiteY9" fmla="*/ 9340 h 9942"/>
                  <a:gd name="connsiteX10" fmla="*/ 3118 w 10000"/>
                  <a:gd name="connsiteY10" fmla="*/ 9898 h 9942"/>
                  <a:gd name="connsiteX11" fmla="*/ 2838 w 10000"/>
                  <a:gd name="connsiteY11" fmla="*/ 8716 h 9942"/>
                  <a:gd name="connsiteX12" fmla="*/ 3780 w 10000"/>
                  <a:gd name="connsiteY12" fmla="*/ 7168 h 9942"/>
                  <a:gd name="connsiteX13" fmla="*/ 6091 w 10000"/>
                  <a:gd name="connsiteY13" fmla="*/ 4735 h 9942"/>
                  <a:gd name="connsiteX14" fmla="*/ 4843 w 10000"/>
                  <a:gd name="connsiteY14" fmla="*/ 4029 h 9942"/>
                  <a:gd name="connsiteX15" fmla="*/ 1551 w 10000"/>
                  <a:gd name="connsiteY15" fmla="*/ 4730 h 9942"/>
                  <a:gd name="connsiteX16" fmla="*/ 74 w 10000"/>
                  <a:gd name="connsiteY16" fmla="*/ 3107 h 9942"/>
                  <a:gd name="connsiteX17" fmla="*/ 661 w 10000"/>
                  <a:gd name="connsiteY17" fmla="*/ 2381 h 9942"/>
                  <a:gd name="connsiteX0" fmla="*/ 616 w 9955"/>
                  <a:gd name="connsiteY0" fmla="*/ 2395 h 10000"/>
                  <a:gd name="connsiteX1" fmla="*/ 471 w 9955"/>
                  <a:gd name="connsiteY1" fmla="*/ 2049 h 10000"/>
                  <a:gd name="connsiteX2" fmla="*/ 64 w 9955"/>
                  <a:gd name="connsiteY2" fmla="*/ 1454 h 10000"/>
                  <a:gd name="connsiteX3" fmla="*/ 1978 w 9955"/>
                  <a:gd name="connsiteY3" fmla="*/ 1356 h 10000"/>
                  <a:gd name="connsiteX4" fmla="*/ 3991 w 9955"/>
                  <a:gd name="connsiteY4" fmla="*/ 42 h 10000"/>
                  <a:gd name="connsiteX5" fmla="*/ 5428 w 9955"/>
                  <a:gd name="connsiteY5" fmla="*/ 508 h 10000"/>
                  <a:gd name="connsiteX6" fmla="*/ 6472 w 9955"/>
                  <a:gd name="connsiteY6" fmla="*/ 2435 h 10000"/>
                  <a:gd name="connsiteX7" fmla="*/ 8460 w 9955"/>
                  <a:gd name="connsiteY7" fmla="*/ 1631 h 10000"/>
                  <a:gd name="connsiteX8" fmla="*/ 9872 w 9955"/>
                  <a:gd name="connsiteY8" fmla="*/ 1818 h 10000"/>
                  <a:gd name="connsiteX9" fmla="*/ 9448 w 9955"/>
                  <a:gd name="connsiteY9" fmla="*/ 6197 h 10000"/>
                  <a:gd name="connsiteX10" fmla="*/ 6644 w 9955"/>
                  <a:gd name="connsiteY10" fmla="*/ 9394 h 10000"/>
                  <a:gd name="connsiteX11" fmla="*/ 3073 w 9955"/>
                  <a:gd name="connsiteY11" fmla="*/ 9956 h 10000"/>
                  <a:gd name="connsiteX12" fmla="*/ 2793 w 9955"/>
                  <a:gd name="connsiteY12" fmla="*/ 8767 h 10000"/>
                  <a:gd name="connsiteX13" fmla="*/ 3735 w 9955"/>
                  <a:gd name="connsiteY13" fmla="*/ 7210 h 10000"/>
                  <a:gd name="connsiteX14" fmla="*/ 6046 w 9955"/>
                  <a:gd name="connsiteY14" fmla="*/ 4763 h 10000"/>
                  <a:gd name="connsiteX15" fmla="*/ 4798 w 9955"/>
                  <a:gd name="connsiteY15" fmla="*/ 4053 h 10000"/>
                  <a:gd name="connsiteX16" fmla="*/ 1506 w 9955"/>
                  <a:gd name="connsiteY16" fmla="*/ 4758 h 10000"/>
                  <a:gd name="connsiteX17" fmla="*/ 29 w 9955"/>
                  <a:gd name="connsiteY17" fmla="*/ 3125 h 10000"/>
                  <a:gd name="connsiteX18" fmla="*/ 616 w 9955"/>
                  <a:gd name="connsiteY18" fmla="*/ 23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5" h="10000">
                    <a:moveTo>
                      <a:pt x="616" y="2395"/>
                    </a:moveTo>
                    <a:cubicBezTo>
                      <a:pt x="690" y="2216"/>
                      <a:pt x="563" y="2206"/>
                      <a:pt x="471" y="2049"/>
                    </a:cubicBezTo>
                    <a:cubicBezTo>
                      <a:pt x="379" y="1892"/>
                      <a:pt x="-187" y="1573"/>
                      <a:pt x="64" y="1454"/>
                    </a:cubicBezTo>
                    <a:cubicBezTo>
                      <a:pt x="315" y="1335"/>
                      <a:pt x="1324" y="1592"/>
                      <a:pt x="1978" y="1356"/>
                    </a:cubicBezTo>
                    <a:cubicBezTo>
                      <a:pt x="2633" y="1120"/>
                      <a:pt x="3417" y="184"/>
                      <a:pt x="3991" y="42"/>
                    </a:cubicBezTo>
                    <a:cubicBezTo>
                      <a:pt x="4567" y="-100"/>
                      <a:pt x="4928" y="124"/>
                      <a:pt x="5428" y="508"/>
                    </a:cubicBezTo>
                    <a:cubicBezTo>
                      <a:pt x="5927" y="892"/>
                      <a:pt x="5967" y="2248"/>
                      <a:pt x="6472" y="2435"/>
                    </a:cubicBezTo>
                    <a:cubicBezTo>
                      <a:pt x="6977" y="2623"/>
                      <a:pt x="7913" y="1770"/>
                      <a:pt x="8460" y="1631"/>
                    </a:cubicBezTo>
                    <a:cubicBezTo>
                      <a:pt x="9008" y="1492"/>
                      <a:pt x="9708" y="1057"/>
                      <a:pt x="9872" y="1818"/>
                    </a:cubicBezTo>
                    <a:cubicBezTo>
                      <a:pt x="10037" y="2578"/>
                      <a:pt x="9986" y="4935"/>
                      <a:pt x="9448" y="6197"/>
                    </a:cubicBezTo>
                    <a:cubicBezTo>
                      <a:pt x="8910" y="7459"/>
                      <a:pt x="7706" y="8768"/>
                      <a:pt x="6644" y="9394"/>
                    </a:cubicBezTo>
                    <a:cubicBezTo>
                      <a:pt x="5581" y="10021"/>
                      <a:pt x="3715" y="10060"/>
                      <a:pt x="3073" y="9956"/>
                    </a:cubicBezTo>
                    <a:cubicBezTo>
                      <a:pt x="2431" y="9851"/>
                      <a:pt x="2423" y="9021"/>
                      <a:pt x="2793" y="8767"/>
                    </a:cubicBezTo>
                    <a:cubicBezTo>
                      <a:pt x="3162" y="8513"/>
                      <a:pt x="3557" y="7835"/>
                      <a:pt x="3735" y="7210"/>
                    </a:cubicBezTo>
                    <a:cubicBezTo>
                      <a:pt x="3913" y="6584"/>
                      <a:pt x="5867" y="5291"/>
                      <a:pt x="6046" y="4763"/>
                    </a:cubicBezTo>
                    <a:cubicBezTo>
                      <a:pt x="6223" y="4238"/>
                      <a:pt x="5413" y="4101"/>
                      <a:pt x="4798" y="4053"/>
                    </a:cubicBezTo>
                    <a:cubicBezTo>
                      <a:pt x="4183" y="4004"/>
                      <a:pt x="2302" y="4912"/>
                      <a:pt x="1506" y="4758"/>
                    </a:cubicBezTo>
                    <a:cubicBezTo>
                      <a:pt x="711" y="4604"/>
                      <a:pt x="177" y="3518"/>
                      <a:pt x="29" y="3125"/>
                    </a:cubicBezTo>
                    <a:cubicBezTo>
                      <a:pt x="-121" y="2731"/>
                      <a:pt x="542" y="2574"/>
                      <a:pt x="616" y="2395"/>
                    </a:cubicBezTo>
                    <a:close/>
                  </a:path>
                </a:pathLst>
              </a:custGeom>
              <a:noFill/>
              <a:ln w="28575"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ea typeface="ＭＳ ゴシック" pitchFamily="49" charset="-128"/>
                </a:endParaRPr>
              </a:p>
            </p:txBody>
          </p:sp>
          <p:sp>
            <p:nvSpPr>
              <p:cNvPr id="11" name="フリーフォーム 10"/>
              <p:cNvSpPr/>
              <p:nvPr/>
            </p:nvSpPr>
            <p:spPr>
              <a:xfrm>
                <a:off x="2866587" y="2852491"/>
                <a:ext cx="1278154" cy="431323"/>
              </a:xfrm>
              <a:custGeom>
                <a:avLst/>
                <a:gdLst>
                  <a:gd name="connsiteX0" fmla="*/ 58129 w 1330904"/>
                  <a:gd name="connsiteY0" fmla="*/ 2033 h 466071"/>
                  <a:gd name="connsiteX1" fmla="*/ 17186 w 1330904"/>
                  <a:gd name="connsiteY1" fmla="*/ 193102 h 466071"/>
                  <a:gd name="connsiteX2" fmla="*/ 269669 w 1330904"/>
                  <a:gd name="connsiteY2" fmla="*/ 370522 h 466071"/>
                  <a:gd name="connsiteX3" fmla="*/ 699574 w 1330904"/>
                  <a:gd name="connsiteY3" fmla="*/ 466057 h 466071"/>
                  <a:gd name="connsiteX4" fmla="*/ 1006649 w 1330904"/>
                  <a:gd name="connsiteY4" fmla="*/ 377346 h 466071"/>
                  <a:gd name="connsiteX5" fmla="*/ 1265956 w 1330904"/>
                  <a:gd name="connsiteY5" fmla="*/ 336403 h 466071"/>
                  <a:gd name="connsiteX6" fmla="*/ 1320547 w 1330904"/>
                  <a:gd name="connsiteY6" fmla="*/ 172630 h 466071"/>
                  <a:gd name="connsiteX7" fmla="*/ 1102183 w 1330904"/>
                  <a:gd name="connsiteY7" fmla="*/ 49800 h 466071"/>
                  <a:gd name="connsiteX8" fmla="*/ 849699 w 1330904"/>
                  <a:gd name="connsiteY8" fmla="*/ 124863 h 466071"/>
                  <a:gd name="connsiteX9" fmla="*/ 549449 w 1330904"/>
                  <a:gd name="connsiteY9" fmla="*/ 179454 h 466071"/>
                  <a:gd name="connsiteX10" fmla="*/ 344732 w 1330904"/>
                  <a:gd name="connsiteY10" fmla="*/ 97567 h 466071"/>
                  <a:gd name="connsiteX11" fmla="*/ 58129 w 1330904"/>
                  <a:gd name="connsiteY11" fmla="*/ 2033 h 466071"/>
                  <a:gd name="connsiteX0" fmla="*/ 56921 w 1329696"/>
                  <a:gd name="connsiteY0" fmla="*/ 16495 h 480533"/>
                  <a:gd name="connsiteX1" fmla="*/ 15978 w 1329696"/>
                  <a:gd name="connsiteY1" fmla="*/ 207564 h 480533"/>
                  <a:gd name="connsiteX2" fmla="*/ 268461 w 1329696"/>
                  <a:gd name="connsiteY2" fmla="*/ 384984 h 480533"/>
                  <a:gd name="connsiteX3" fmla="*/ 698366 w 1329696"/>
                  <a:gd name="connsiteY3" fmla="*/ 480519 h 480533"/>
                  <a:gd name="connsiteX4" fmla="*/ 1005441 w 1329696"/>
                  <a:gd name="connsiteY4" fmla="*/ 391808 h 480533"/>
                  <a:gd name="connsiteX5" fmla="*/ 1264748 w 1329696"/>
                  <a:gd name="connsiteY5" fmla="*/ 350865 h 480533"/>
                  <a:gd name="connsiteX6" fmla="*/ 1319339 w 1329696"/>
                  <a:gd name="connsiteY6" fmla="*/ 187092 h 480533"/>
                  <a:gd name="connsiteX7" fmla="*/ 1100975 w 1329696"/>
                  <a:gd name="connsiteY7" fmla="*/ 64262 h 480533"/>
                  <a:gd name="connsiteX8" fmla="*/ 848491 w 1329696"/>
                  <a:gd name="connsiteY8" fmla="*/ 139325 h 480533"/>
                  <a:gd name="connsiteX9" fmla="*/ 548241 w 1329696"/>
                  <a:gd name="connsiteY9" fmla="*/ 193916 h 480533"/>
                  <a:gd name="connsiteX10" fmla="*/ 309405 w 1329696"/>
                  <a:gd name="connsiteY10" fmla="*/ 30143 h 480533"/>
                  <a:gd name="connsiteX11" fmla="*/ 56921 w 1329696"/>
                  <a:gd name="connsiteY11" fmla="*/ 16495 h 480533"/>
                  <a:gd name="connsiteX0" fmla="*/ 56921 w 1329696"/>
                  <a:gd name="connsiteY0" fmla="*/ 16495 h 473711"/>
                  <a:gd name="connsiteX1" fmla="*/ 15978 w 1329696"/>
                  <a:gd name="connsiteY1" fmla="*/ 207564 h 473711"/>
                  <a:gd name="connsiteX2" fmla="*/ 268461 w 1329696"/>
                  <a:gd name="connsiteY2" fmla="*/ 384984 h 473711"/>
                  <a:gd name="connsiteX3" fmla="*/ 623303 w 1329696"/>
                  <a:gd name="connsiteY3" fmla="*/ 473696 h 473711"/>
                  <a:gd name="connsiteX4" fmla="*/ 1005441 w 1329696"/>
                  <a:gd name="connsiteY4" fmla="*/ 391808 h 473711"/>
                  <a:gd name="connsiteX5" fmla="*/ 1264748 w 1329696"/>
                  <a:gd name="connsiteY5" fmla="*/ 350865 h 473711"/>
                  <a:gd name="connsiteX6" fmla="*/ 1319339 w 1329696"/>
                  <a:gd name="connsiteY6" fmla="*/ 187092 h 473711"/>
                  <a:gd name="connsiteX7" fmla="*/ 1100975 w 1329696"/>
                  <a:gd name="connsiteY7" fmla="*/ 64262 h 473711"/>
                  <a:gd name="connsiteX8" fmla="*/ 848491 w 1329696"/>
                  <a:gd name="connsiteY8" fmla="*/ 139325 h 473711"/>
                  <a:gd name="connsiteX9" fmla="*/ 548241 w 1329696"/>
                  <a:gd name="connsiteY9" fmla="*/ 193916 h 473711"/>
                  <a:gd name="connsiteX10" fmla="*/ 309405 w 1329696"/>
                  <a:gd name="connsiteY10" fmla="*/ 30143 h 473711"/>
                  <a:gd name="connsiteX11" fmla="*/ 56921 w 1329696"/>
                  <a:gd name="connsiteY11" fmla="*/ 16495 h 473711"/>
                  <a:gd name="connsiteX0" fmla="*/ 55912 w 1328687"/>
                  <a:gd name="connsiteY0" fmla="*/ 16495 h 474482"/>
                  <a:gd name="connsiteX1" fmla="*/ 14969 w 1328687"/>
                  <a:gd name="connsiteY1" fmla="*/ 207564 h 474482"/>
                  <a:gd name="connsiteX2" fmla="*/ 253805 w 1328687"/>
                  <a:gd name="connsiteY2" fmla="*/ 419104 h 474482"/>
                  <a:gd name="connsiteX3" fmla="*/ 622294 w 1328687"/>
                  <a:gd name="connsiteY3" fmla="*/ 473696 h 474482"/>
                  <a:gd name="connsiteX4" fmla="*/ 1004432 w 1328687"/>
                  <a:gd name="connsiteY4" fmla="*/ 391808 h 474482"/>
                  <a:gd name="connsiteX5" fmla="*/ 1263739 w 1328687"/>
                  <a:gd name="connsiteY5" fmla="*/ 350865 h 474482"/>
                  <a:gd name="connsiteX6" fmla="*/ 1318330 w 1328687"/>
                  <a:gd name="connsiteY6" fmla="*/ 187092 h 474482"/>
                  <a:gd name="connsiteX7" fmla="*/ 1099966 w 1328687"/>
                  <a:gd name="connsiteY7" fmla="*/ 64262 h 474482"/>
                  <a:gd name="connsiteX8" fmla="*/ 847482 w 1328687"/>
                  <a:gd name="connsiteY8" fmla="*/ 139325 h 474482"/>
                  <a:gd name="connsiteX9" fmla="*/ 547232 w 1328687"/>
                  <a:gd name="connsiteY9" fmla="*/ 193916 h 474482"/>
                  <a:gd name="connsiteX10" fmla="*/ 308396 w 1328687"/>
                  <a:gd name="connsiteY10" fmla="*/ 30143 h 474482"/>
                  <a:gd name="connsiteX11" fmla="*/ 55912 w 1328687"/>
                  <a:gd name="connsiteY11" fmla="*/ 16495 h 474482"/>
                  <a:gd name="connsiteX0" fmla="*/ 36134 w 1308909"/>
                  <a:gd name="connsiteY0" fmla="*/ 13540 h 471840"/>
                  <a:gd name="connsiteX1" fmla="*/ 22486 w 1308909"/>
                  <a:gd name="connsiteY1" fmla="*/ 163666 h 471840"/>
                  <a:gd name="connsiteX2" fmla="*/ 234027 w 1308909"/>
                  <a:gd name="connsiteY2" fmla="*/ 416149 h 471840"/>
                  <a:gd name="connsiteX3" fmla="*/ 602516 w 1308909"/>
                  <a:gd name="connsiteY3" fmla="*/ 470741 h 471840"/>
                  <a:gd name="connsiteX4" fmla="*/ 984654 w 1308909"/>
                  <a:gd name="connsiteY4" fmla="*/ 388853 h 471840"/>
                  <a:gd name="connsiteX5" fmla="*/ 1243961 w 1308909"/>
                  <a:gd name="connsiteY5" fmla="*/ 347910 h 471840"/>
                  <a:gd name="connsiteX6" fmla="*/ 1298552 w 1308909"/>
                  <a:gd name="connsiteY6" fmla="*/ 184137 h 471840"/>
                  <a:gd name="connsiteX7" fmla="*/ 1080188 w 1308909"/>
                  <a:gd name="connsiteY7" fmla="*/ 61307 h 471840"/>
                  <a:gd name="connsiteX8" fmla="*/ 827704 w 1308909"/>
                  <a:gd name="connsiteY8" fmla="*/ 136370 h 471840"/>
                  <a:gd name="connsiteX9" fmla="*/ 527454 w 1308909"/>
                  <a:gd name="connsiteY9" fmla="*/ 190961 h 471840"/>
                  <a:gd name="connsiteX10" fmla="*/ 288618 w 1308909"/>
                  <a:gd name="connsiteY10" fmla="*/ 27188 h 471840"/>
                  <a:gd name="connsiteX11" fmla="*/ 36134 w 1308909"/>
                  <a:gd name="connsiteY11" fmla="*/ 13540 h 471840"/>
                  <a:gd name="connsiteX0" fmla="*/ 40386 w 1313161"/>
                  <a:gd name="connsiteY0" fmla="*/ 13540 h 470778"/>
                  <a:gd name="connsiteX1" fmla="*/ 26738 w 1313161"/>
                  <a:gd name="connsiteY1" fmla="*/ 163666 h 470778"/>
                  <a:gd name="connsiteX2" fmla="*/ 299694 w 1313161"/>
                  <a:gd name="connsiteY2" fmla="*/ 395678 h 470778"/>
                  <a:gd name="connsiteX3" fmla="*/ 606768 w 1313161"/>
                  <a:gd name="connsiteY3" fmla="*/ 470741 h 470778"/>
                  <a:gd name="connsiteX4" fmla="*/ 988906 w 1313161"/>
                  <a:gd name="connsiteY4" fmla="*/ 388853 h 470778"/>
                  <a:gd name="connsiteX5" fmla="*/ 1248213 w 1313161"/>
                  <a:gd name="connsiteY5" fmla="*/ 347910 h 470778"/>
                  <a:gd name="connsiteX6" fmla="*/ 1302804 w 1313161"/>
                  <a:gd name="connsiteY6" fmla="*/ 184137 h 470778"/>
                  <a:gd name="connsiteX7" fmla="*/ 1084440 w 1313161"/>
                  <a:gd name="connsiteY7" fmla="*/ 61307 h 470778"/>
                  <a:gd name="connsiteX8" fmla="*/ 831956 w 1313161"/>
                  <a:gd name="connsiteY8" fmla="*/ 136370 h 470778"/>
                  <a:gd name="connsiteX9" fmla="*/ 531706 w 1313161"/>
                  <a:gd name="connsiteY9" fmla="*/ 190961 h 470778"/>
                  <a:gd name="connsiteX10" fmla="*/ 292870 w 1313161"/>
                  <a:gd name="connsiteY10" fmla="*/ 27188 h 470778"/>
                  <a:gd name="connsiteX11" fmla="*/ 40386 w 1313161"/>
                  <a:gd name="connsiteY11" fmla="*/ 13540 h 470778"/>
                  <a:gd name="connsiteX0" fmla="*/ 40386 w 1313161"/>
                  <a:gd name="connsiteY0" fmla="*/ 13540 h 431323"/>
                  <a:gd name="connsiteX1" fmla="*/ 26738 w 1313161"/>
                  <a:gd name="connsiteY1" fmla="*/ 163666 h 431323"/>
                  <a:gd name="connsiteX2" fmla="*/ 299694 w 1313161"/>
                  <a:gd name="connsiteY2" fmla="*/ 395678 h 431323"/>
                  <a:gd name="connsiteX3" fmla="*/ 647711 w 1313161"/>
                  <a:gd name="connsiteY3" fmla="*/ 429798 h 431323"/>
                  <a:gd name="connsiteX4" fmla="*/ 988906 w 1313161"/>
                  <a:gd name="connsiteY4" fmla="*/ 388853 h 431323"/>
                  <a:gd name="connsiteX5" fmla="*/ 1248213 w 1313161"/>
                  <a:gd name="connsiteY5" fmla="*/ 347910 h 431323"/>
                  <a:gd name="connsiteX6" fmla="*/ 1302804 w 1313161"/>
                  <a:gd name="connsiteY6" fmla="*/ 184137 h 431323"/>
                  <a:gd name="connsiteX7" fmla="*/ 1084440 w 1313161"/>
                  <a:gd name="connsiteY7" fmla="*/ 61307 h 431323"/>
                  <a:gd name="connsiteX8" fmla="*/ 831956 w 1313161"/>
                  <a:gd name="connsiteY8" fmla="*/ 136370 h 431323"/>
                  <a:gd name="connsiteX9" fmla="*/ 531706 w 1313161"/>
                  <a:gd name="connsiteY9" fmla="*/ 190961 h 431323"/>
                  <a:gd name="connsiteX10" fmla="*/ 292870 w 1313161"/>
                  <a:gd name="connsiteY10" fmla="*/ 27188 h 431323"/>
                  <a:gd name="connsiteX11" fmla="*/ 40386 w 1313161"/>
                  <a:gd name="connsiteY11" fmla="*/ 13540 h 431323"/>
                  <a:gd name="connsiteX0" fmla="*/ 40386 w 1312192"/>
                  <a:gd name="connsiteY0" fmla="*/ 13540 h 431323"/>
                  <a:gd name="connsiteX1" fmla="*/ 26738 w 1312192"/>
                  <a:gd name="connsiteY1" fmla="*/ 163666 h 431323"/>
                  <a:gd name="connsiteX2" fmla="*/ 299694 w 1312192"/>
                  <a:gd name="connsiteY2" fmla="*/ 395678 h 431323"/>
                  <a:gd name="connsiteX3" fmla="*/ 647711 w 1312192"/>
                  <a:gd name="connsiteY3" fmla="*/ 429798 h 431323"/>
                  <a:gd name="connsiteX4" fmla="*/ 988906 w 1312192"/>
                  <a:gd name="connsiteY4" fmla="*/ 388853 h 431323"/>
                  <a:gd name="connsiteX5" fmla="*/ 1248213 w 1312192"/>
                  <a:gd name="connsiteY5" fmla="*/ 347910 h 431323"/>
                  <a:gd name="connsiteX6" fmla="*/ 1302804 w 1312192"/>
                  <a:gd name="connsiteY6" fmla="*/ 184137 h 431323"/>
                  <a:gd name="connsiteX7" fmla="*/ 1098088 w 1312192"/>
                  <a:gd name="connsiteY7" fmla="*/ 74955 h 431323"/>
                  <a:gd name="connsiteX8" fmla="*/ 831956 w 1312192"/>
                  <a:gd name="connsiteY8" fmla="*/ 136370 h 431323"/>
                  <a:gd name="connsiteX9" fmla="*/ 531706 w 1312192"/>
                  <a:gd name="connsiteY9" fmla="*/ 190961 h 431323"/>
                  <a:gd name="connsiteX10" fmla="*/ 292870 w 1312192"/>
                  <a:gd name="connsiteY10" fmla="*/ 27188 h 431323"/>
                  <a:gd name="connsiteX11" fmla="*/ 40386 w 1312192"/>
                  <a:gd name="connsiteY11" fmla="*/ 13540 h 431323"/>
                  <a:gd name="connsiteX0" fmla="*/ 40386 w 1281542"/>
                  <a:gd name="connsiteY0" fmla="*/ 13540 h 431323"/>
                  <a:gd name="connsiteX1" fmla="*/ 26738 w 1281542"/>
                  <a:gd name="connsiteY1" fmla="*/ 163666 h 431323"/>
                  <a:gd name="connsiteX2" fmla="*/ 299694 w 1281542"/>
                  <a:gd name="connsiteY2" fmla="*/ 395678 h 431323"/>
                  <a:gd name="connsiteX3" fmla="*/ 647711 w 1281542"/>
                  <a:gd name="connsiteY3" fmla="*/ 429798 h 431323"/>
                  <a:gd name="connsiteX4" fmla="*/ 988906 w 1281542"/>
                  <a:gd name="connsiteY4" fmla="*/ 388853 h 431323"/>
                  <a:gd name="connsiteX5" fmla="*/ 1248213 w 1281542"/>
                  <a:gd name="connsiteY5" fmla="*/ 347910 h 431323"/>
                  <a:gd name="connsiteX6" fmla="*/ 1261861 w 1281542"/>
                  <a:gd name="connsiteY6" fmla="*/ 184137 h 431323"/>
                  <a:gd name="connsiteX7" fmla="*/ 1098088 w 1281542"/>
                  <a:gd name="connsiteY7" fmla="*/ 74955 h 431323"/>
                  <a:gd name="connsiteX8" fmla="*/ 831956 w 1281542"/>
                  <a:gd name="connsiteY8" fmla="*/ 136370 h 431323"/>
                  <a:gd name="connsiteX9" fmla="*/ 531706 w 1281542"/>
                  <a:gd name="connsiteY9" fmla="*/ 190961 h 431323"/>
                  <a:gd name="connsiteX10" fmla="*/ 292870 w 1281542"/>
                  <a:gd name="connsiteY10" fmla="*/ 27188 h 431323"/>
                  <a:gd name="connsiteX11" fmla="*/ 40386 w 1281542"/>
                  <a:gd name="connsiteY11" fmla="*/ 13540 h 431323"/>
                  <a:gd name="connsiteX0" fmla="*/ 40386 w 1278154"/>
                  <a:gd name="connsiteY0" fmla="*/ 13540 h 431323"/>
                  <a:gd name="connsiteX1" fmla="*/ 26738 w 1278154"/>
                  <a:gd name="connsiteY1" fmla="*/ 163666 h 431323"/>
                  <a:gd name="connsiteX2" fmla="*/ 299694 w 1278154"/>
                  <a:gd name="connsiteY2" fmla="*/ 395678 h 431323"/>
                  <a:gd name="connsiteX3" fmla="*/ 647711 w 1278154"/>
                  <a:gd name="connsiteY3" fmla="*/ 429798 h 431323"/>
                  <a:gd name="connsiteX4" fmla="*/ 988906 w 1278154"/>
                  <a:gd name="connsiteY4" fmla="*/ 388853 h 431323"/>
                  <a:gd name="connsiteX5" fmla="*/ 1241389 w 1278154"/>
                  <a:gd name="connsiteY5" fmla="*/ 320614 h 431323"/>
                  <a:gd name="connsiteX6" fmla="*/ 1261861 w 1278154"/>
                  <a:gd name="connsiteY6" fmla="*/ 184137 h 431323"/>
                  <a:gd name="connsiteX7" fmla="*/ 1098088 w 1278154"/>
                  <a:gd name="connsiteY7" fmla="*/ 74955 h 431323"/>
                  <a:gd name="connsiteX8" fmla="*/ 831956 w 1278154"/>
                  <a:gd name="connsiteY8" fmla="*/ 136370 h 431323"/>
                  <a:gd name="connsiteX9" fmla="*/ 531706 w 1278154"/>
                  <a:gd name="connsiteY9" fmla="*/ 190961 h 431323"/>
                  <a:gd name="connsiteX10" fmla="*/ 292870 w 1278154"/>
                  <a:gd name="connsiteY10" fmla="*/ 27188 h 431323"/>
                  <a:gd name="connsiteX11" fmla="*/ 40386 w 1278154"/>
                  <a:gd name="connsiteY11" fmla="*/ 13540 h 43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154" h="431323">
                    <a:moveTo>
                      <a:pt x="40386" y="13540"/>
                    </a:moveTo>
                    <a:cubicBezTo>
                      <a:pt x="-3969" y="36286"/>
                      <a:pt x="-16480" y="99976"/>
                      <a:pt x="26738" y="163666"/>
                    </a:cubicBezTo>
                    <a:cubicBezTo>
                      <a:pt x="69956" y="227356"/>
                      <a:pt x="196199" y="351323"/>
                      <a:pt x="299694" y="395678"/>
                    </a:cubicBezTo>
                    <a:cubicBezTo>
                      <a:pt x="403189" y="440033"/>
                      <a:pt x="532842" y="430936"/>
                      <a:pt x="647711" y="429798"/>
                    </a:cubicBezTo>
                    <a:cubicBezTo>
                      <a:pt x="762580" y="428660"/>
                      <a:pt x="889960" y="407050"/>
                      <a:pt x="988906" y="388853"/>
                    </a:cubicBezTo>
                    <a:cubicBezTo>
                      <a:pt x="1087852" y="370656"/>
                      <a:pt x="1195897" y="354733"/>
                      <a:pt x="1241389" y="320614"/>
                    </a:cubicBezTo>
                    <a:cubicBezTo>
                      <a:pt x="1286882" y="286495"/>
                      <a:pt x="1285744" y="225080"/>
                      <a:pt x="1261861" y="184137"/>
                    </a:cubicBezTo>
                    <a:cubicBezTo>
                      <a:pt x="1237978" y="143194"/>
                      <a:pt x="1169739" y="82916"/>
                      <a:pt x="1098088" y="74955"/>
                    </a:cubicBezTo>
                    <a:cubicBezTo>
                      <a:pt x="1026437" y="66994"/>
                      <a:pt x="926353" y="117036"/>
                      <a:pt x="831956" y="136370"/>
                    </a:cubicBezTo>
                    <a:cubicBezTo>
                      <a:pt x="737559" y="155704"/>
                      <a:pt x="615867" y="195510"/>
                      <a:pt x="531706" y="190961"/>
                    </a:cubicBezTo>
                    <a:cubicBezTo>
                      <a:pt x="447545" y="186412"/>
                      <a:pt x="379306" y="56758"/>
                      <a:pt x="292870" y="27188"/>
                    </a:cubicBezTo>
                    <a:cubicBezTo>
                      <a:pt x="206434" y="-2382"/>
                      <a:pt x="84741" y="-9206"/>
                      <a:pt x="40386" y="13540"/>
                    </a:cubicBezTo>
                    <a:close/>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958648" y="3283814"/>
                <a:ext cx="877163" cy="369332"/>
              </a:xfrm>
              <a:prstGeom prst="rect">
                <a:avLst/>
              </a:prstGeom>
              <a:noFill/>
            </p:spPr>
            <p:txBody>
              <a:bodyPr wrap="none" rtlCol="0">
                <a:spAutoFit/>
              </a:bodyPr>
              <a:lstStyle/>
              <a:p>
                <a:r>
                  <a:rPr kumimoji="1" lang="ja-JP" altLang="en-US" b="1" dirty="0" smtClean="0">
                    <a:solidFill>
                      <a:srgbClr val="0000CC"/>
                    </a:solidFill>
                  </a:rPr>
                  <a:t>二倍体</a:t>
                </a:r>
                <a:endParaRPr kumimoji="1" lang="ja-JP" altLang="en-US" b="1" dirty="0">
                  <a:solidFill>
                    <a:srgbClr val="0000CC"/>
                  </a:solidFill>
                </a:endParaRPr>
              </a:p>
            </p:txBody>
          </p:sp>
          <p:sp>
            <p:nvSpPr>
              <p:cNvPr id="13" name="テキスト ボックス 12"/>
              <p:cNvSpPr txBox="1"/>
              <p:nvPr/>
            </p:nvSpPr>
            <p:spPr>
              <a:xfrm>
                <a:off x="4377699" y="3099148"/>
                <a:ext cx="1346844" cy="369332"/>
              </a:xfrm>
              <a:prstGeom prst="rect">
                <a:avLst/>
              </a:prstGeom>
              <a:noFill/>
            </p:spPr>
            <p:txBody>
              <a:bodyPr wrap="none" rtlCol="0">
                <a:spAutoFit/>
              </a:bodyPr>
              <a:lstStyle/>
              <a:p>
                <a:r>
                  <a:rPr lang="ja-JP" altLang="en-US" b="1" dirty="0" smtClean="0">
                    <a:solidFill>
                      <a:srgbClr val="FF00FF"/>
                    </a:solidFill>
                    <a:effectLst>
                      <a:outerShdw blurRad="101600" dist="50800" dir="5400000" algn="ctr" rotWithShape="0">
                        <a:schemeClr val="bg1"/>
                      </a:outerShdw>
                    </a:effectLst>
                  </a:rPr>
                  <a:t>異質四</a:t>
                </a:r>
                <a:r>
                  <a:rPr kumimoji="1" lang="ja-JP" altLang="en-US" b="1" dirty="0" smtClean="0">
                    <a:solidFill>
                      <a:srgbClr val="FF00FF"/>
                    </a:solidFill>
                    <a:effectLst>
                      <a:outerShdw blurRad="101600" dist="50800" dir="5400000" algn="ctr" rotWithShape="0">
                        <a:schemeClr val="bg1"/>
                      </a:outerShdw>
                    </a:effectLst>
                  </a:rPr>
                  <a:t>倍体</a:t>
                </a:r>
                <a:endParaRPr kumimoji="1" lang="ja-JP" altLang="en-US" b="1" dirty="0">
                  <a:solidFill>
                    <a:srgbClr val="FF00FF"/>
                  </a:solidFill>
                  <a:effectLst>
                    <a:outerShdw blurRad="101600" dist="50800" dir="5400000" algn="ctr" rotWithShape="0">
                      <a:schemeClr val="bg1"/>
                    </a:outerShdw>
                  </a:effectLst>
                </a:endParaRPr>
              </a:p>
            </p:txBody>
          </p:sp>
        </p:grpSp>
        <p:sp>
          <p:nvSpPr>
            <p:cNvPr id="6" name="テキスト ボックス 5"/>
            <p:cNvSpPr txBox="1"/>
            <p:nvPr/>
          </p:nvSpPr>
          <p:spPr>
            <a:xfrm>
              <a:off x="3319671" y="799049"/>
              <a:ext cx="2455473" cy="323429"/>
            </a:xfrm>
            <a:prstGeom prst="rect">
              <a:avLst/>
            </a:prstGeom>
            <a:noFill/>
          </p:spPr>
          <p:txBody>
            <a:bodyPr wrap="none" rtlCol="0">
              <a:spAutoFit/>
            </a:bodyPr>
            <a:lstStyle/>
            <a:p>
              <a:pPr algn="ctr"/>
              <a:r>
                <a:rPr kumimoji="1" lang="ja-JP" altLang="en-US" dirty="0" smtClean="0"/>
                <a:t>ツメガエルの生息域の違い</a:t>
              </a:r>
              <a:endParaRPr kumimoji="1" lang="ja-JP" altLang="en-US" dirty="0"/>
            </a:p>
          </p:txBody>
        </p:sp>
        <p:sp>
          <p:nvSpPr>
            <p:cNvPr id="7" name="テキスト ボックス 6"/>
            <p:cNvSpPr txBox="1"/>
            <p:nvPr/>
          </p:nvSpPr>
          <p:spPr>
            <a:xfrm>
              <a:off x="2530994" y="5096536"/>
              <a:ext cx="1280222" cy="276999"/>
            </a:xfrm>
            <a:prstGeom prst="rect">
              <a:avLst/>
            </a:prstGeom>
            <a:noFill/>
          </p:spPr>
          <p:txBody>
            <a:bodyPr wrap="none" rtlCol="0">
              <a:spAutoFit/>
            </a:bodyPr>
            <a:lstStyle/>
            <a:p>
              <a:r>
                <a:rPr lang="en-US" altLang="ja-JP" sz="1200" dirty="0"/>
                <a:t>f</a:t>
              </a:r>
              <a:r>
                <a:rPr kumimoji="1" lang="en-US" altLang="ja-JP" sz="1200" dirty="0" smtClean="0"/>
                <a:t>rom Google map</a:t>
              </a:r>
              <a:endParaRPr kumimoji="1" lang="ja-JP" altLang="en-US" sz="1200" dirty="0"/>
            </a:p>
          </p:txBody>
        </p:sp>
      </p:grpSp>
      <p:sp>
        <p:nvSpPr>
          <p:cNvPr id="14" name="正方形/長方形 13"/>
          <p:cNvSpPr/>
          <p:nvPr/>
        </p:nvSpPr>
        <p:spPr>
          <a:xfrm>
            <a:off x="1574773" y="0"/>
            <a:ext cx="6207148" cy="523220"/>
          </a:xfrm>
          <a:prstGeom prst="rect">
            <a:avLst/>
          </a:prstGeom>
        </p:spPr>
        <p:txBody>
          <a:bodyPr wrap="none">
            <a:spAutoFit/>
          </a:bodyPr>
          <a:lstStyle/>
          <a:p>
            <a:pPr algn="ctr"/>
            <a:r>
              <a:rPr lang="ja-JP" altLang="en-US" sz="2800" dirty="0" smtClean="0"/>
              <a:t>異質四倍体に</a:t>
            </a:r>
            <a:r>
              <a:rPr lang="ja-JP" altLang="en-US" sz="2800" dirty="0"/>
              <a:t>より何がもたらされた</a:t>
            </a:r>
            <a:r>
              <a:rPr lang="ja-JP" altLang="en-US" sz="2800" dirty="0" smtClean="0"/>
              <a:t>か？</a:t>
            </a:r>
            <a:endParaRPr lang="ja-JP" altLang="en-US" sz="2800" dirty="0"/>
          </a:p>
        </p:txBody>
      </p:sp>
      <p:sp>
        <p:nvSpPr>
          <p:cNvPr id="16" name="正方形/長方形 15"/>
          <p:cNvSpPr/>
          <p:nvPr/>
        </p:nvSpPr>
        <p:spPr>
          <a:xfrm>
            <a:off x="6705221" y="5473908"/>
            <a:ext cx="2193934" cy="338554"/>
          </a:xfrm>
          <a:prstGeom prst="rect">
            <a:avLst/>
          </a:prstGeom>
        </p:spPr>
        <p:txBody>
          <a:bodyPr wrap="none">
            <a:spAutoFit/>
          </a:bodyPr>
          <a:lstStyle/>
          <a:p>
            <a:r>
              <a:rPr lang="ja-JP" altLang="en-US" sz="1600" dirty="0"/>
              <a:t>（</a:t>
            </a:r>
            <a:r>
              <a:rPr lang="en-US" altLang="ja-JP" sz="1600" dirty="0"/>
              <a:t>Evans et al, 2004</a:t>
            </a:r>
            <a:r>
              <a:rPr lang="ja-JP" altLang="en-US" sz="1600" dirty="0"/>
              <a:t>改変</a:t>
            </a:r>
            <a:r>
              <a:rPr lang="ja-JP" altLang="en-US" sz="1600" dirty="0" smtClean="0"/>
              <a:t>）</a:t>
            </a:r>
            <a:endParaRPr lang="ja-JP" altLang="en-US" sz="1600" dirty="0"/>
          </a:p>
        </p:txBody>
      </p:sp>
    </p:spTree>
    <p:extLst>
      <p:ext uri="{BB962C8B-B14F-4D97-AF65-F5344CB8AC3E}">
        <p14:creationId xmlns:p14="http://schemas.microsoft.com/office/powerpoint/2010/main" val="1074517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22</a:t>
            </a:fld>
            <a:endParaRPr lang="ja-JP" altLang="en-US" sz="1400">
              <a:solidFill>
                <a:schemeClr val="tx1"/>
              </a:solidFill>
            </a:endParaRPr>
          </a:p>
        </p:txBody>
      </p:sp>
      <p:grpSp>
        <p:nvGrpSpPr>
          <p:cNvPr id="56" name="グループ化 55"/>
          <p:cNvGrpSpPr/>
          <p:nvPr/>
        </p:nvGrpSpPr>
        <p:grpSpPr>
          <a:xfrm>
            <a:off x="855447" y="910173"/>
            <a:ext cx="7433106" cy="5200756"/>
            <a:chOff x="888433" y="234393"/>
            <a:chExt cx="7433106" cy="5200756"/>
          </a:xfrm>
        </p:grpSpPr>
        <p:grpSp>
          <p:nvGrpSpPr>
            <p:cNvPr id="3" name="Group 4"/>
            <p:cNvGrpSpPr>
              <a:grpSpLocks/>
            </p:cNvGrpSpPr>
            <p:nvPr/>
          </p:nvGrpSpPr>
          <p:grpSpPr bwMode="auto">
            <a:xfrm>
              <a:off x="1346175" y="5149855"/>
              <a:ext cx="4717401" cy="71437"/>
              <a:chOff x="575" y="3793"/>
              <a:chExt cx="1950" cy="45"/>
            </a:xfrm>
          </p:grpSpPr>
          <p:sp>
            <p:nvSpPr>
              <p:cNvPr id="4" name="Line 5"/>
              <p:cNvSpPr>
                <a:spLocks noChangeShapeType="1"/>
              </p:cNvSpPr>
              <p:nvPr/>
            </p:nvSpPr>
            <p:spPr bwMode="auto">
              <a:xfrm>
                <a:off x="575" y="3793"/>
                <a:ext cx="195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5" name="Line 6"/>
              <p:cNvSpPr>
                <a:spLocks noChangeShapeType="1"/>
              </p:cNvSpPr>
              <p:nvPr/>
            </p:nvSpPr>
            <p:spPr bwMode="auto">
              <a:xfrm>
                <a:off x="2525" y="3793"/>
                <a:ext cx="0" cy="4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6" name="Line 7"/>
              <p:cNvSpPr>
                <a:spLocks noChangeShapeType="1"/>
              </p:cNvSpPr>
              <p:nvPr/>
            </p:nvSpPr>
            <p:spPr bwMode="auto">
              <a:xfrm>
                <a:off x="2154" y="3793"/>
                <a:ext cx="0" cy="4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7" name="Line 8"/>
              <p:cNvSpPr>
                <a:spLocks noChangeShapeType="1"/>
              </p:cNvSpPr>
              <p:nvPr/>
            </p:nvSpPr>
            <p:spPr bwMode="auto">
              <a:xfrm>
                <a:off x="1783" y="3793"/>
                <a:ext cx="0" cy="4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8" name="Line 9"/>
              <p:cNvSpPr>
                <a:spLocks noChangeShapeType="1"/>
              </p:cNvSpPr>
              <p:nvPr/>
            </p:nvSpPr>
            <p:spPr bwMode="auto">
              <a:xfrm>
                <a:off x="1412" y="3793"/>
                <a:ext cx="0" cy="4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9" name="Line 10"/>
              <p:cNvSpPr>
                <a:spLocks noChangeShapeType="1"/>
              </p:cNvSpPr>
              <p:nvPr/>
            </p:nvSpPr>
            <p:spPr bwMode="auto">
              <a:xfrm>
                <a:off x="1041" y="3793"/>
                <a:ext cx="0" cy="4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10" name="Line 11"/>
              <p:cNvSpPr>
                <a:spLocks noChangeShapeType="1"/>
              </p:cNvSpPr>
              <p:nvPr/>
            </p:nvSpPr>
            <p:spPr bwMode="auto">
              <a:xfrm>
                <a:off x="670" y="3793"/>
                <a:ext cx="0" cy="4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grpSp>
        <p:sp>
          <p:nvSpPr>
            <p:cNvPr id="11" name="Text Box 12"/>
            <p:cNvSpPr txBox="1">
              <a:spLocks noChangeArrowheads="1"/>
            </p:cNvSpPr>
            <p:nvPr/>
          </p:nvSpPr>
          <p:spPr bwMode="auto">
            <a:xfrm>
              <a:off x="6018969" y="5219705"/>
              <a:ext cx="99386" cy="21544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en-US" altLang="ja-JP" sz="1400" kern="0" dirty="0" smtClean="0">
                  <a:solidFill>
                    <a:srgbClr val="000000"/>
                  </a:solidFill>
                  <a:latin typeface="Arial"/>
                </a:rPr>
                <a:t>0</a:t>
              </a:r>
            </a:p>
          </p:txBody>
        </p:sp>
        <p:sp>
          <p:nvSpPr>
            <p:cNvPr id="12" name="Text Box 13"/>
            <p:cNvSpPr txBox="1">
              <a:spLocks noChangeArrowheads="1"/>
            </p:cNvSpPr>
            <p:nvPr/>
          </p:nvSpPr>
          <p:spPr bwMode="auto">
            <a:xfrm>
              <a:off x="5126292" y="5219705"/>
              <a:ext cx="99386" cy="21544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en-US" altLang="ja-JP" sz="1400" kern="0" smtClean="0">
                  <a:solidFill>
                    <a:srgbClr val="000000"/>
                  </a:solidFill>
                  <a:latin typeface="Arial"/>
                </a:rPr>
                <a:t>1</a:t>
              </a:r>
            </a:p>
          </p:txBody>
        </p:sp>
        <p:sp>
          <p:nvSpPr>
            <p:cNvPr id="13" name="Text Box 14"/>
            <p:cNvSpPr txBox="1">
              <a:spLocks noChangeArrowheads="1"/>
            </p:cNvSpPr>
            <p:nvPr/>
          </p:nvSpPr>
          <p:spPr bwMode="auto">
            <a:xfrm>
              <a:off x="4226357" y="5219705"/>
              <a:ext cx="99386" cy="21544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en-US" altLang="ja-JP" sz="1400" kern="0" smtClean="0">
                  <a:solidFill>
                    <a:srgbClr val="000000"/>
                  </a:solidFill>
                  <a:latin typeface="Arial"/>
                </a:rPr>
                <a:t>2</a:t>
              </a:r>
            </a:p>
          </p:txBody>
        </p:sp>
        <p:sp>
          <p:nvSpPr>
            <p:cNvPr id="14" name="Text Box 15"/>
            <p:cNvSpPr txBox="1">
              <a:spLocks noChangeArrowheads="1"/>
            </p:cNvSpPr>
            <p:nvPr/>
          </p:nvSpPr>
          <p:spPr bwMode="auto">
            <a:xfrm>
              <a:off x="3326422" y="5219705"/>
              <a:ext cx="99386" cy="21544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en-US" altLang="ja-JP" sz="1400" kern="0" smtClean="0">
                  <a:solidFill>
                    <a:srgbClr val="000000"/>
                  </a:solidFill>
                  <a:latin typeface="Arial"/>
                </a:rPr>
                <a:t>3</a:t>
              </a:r>
            </a:p>
          </p:txBody>
        </p:sp>
        <p:sp>
          <p:nvSpPr>
            <p:cNvPr id="15" name="Text Box 16"/>
            <p:cNvSpPr txBox="1">
              <a:spLocks noChangeArrowheads="1"/>
            </p:cNvSpPr>
            <p:nvPr/>
          </p:nvSpPr>
          <p:spPr bwMode="auto">
            <a:xfrm>
              <a:off x="2426487" y="5219705"/>
              <a:ext cx="99386" cy="21544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en-US" altLang="ja-JP" sz="1400" kern="0" smtClean="0">
                  <a:solidFill>
                    <a:srgbClr val="000000"/>
                  </a:solidFill>
                  <a:latin typeface="Arial"/>
                </a:rPr>
                <a:t>4</a:t>
              </a:r>
            </a:p>
          </p:txBody>
        </p:sp>
        <p:sp>
          <p:nvSpPr>
            <p:cNvPr id="16" name="Text Box 17"/>
            <p:cNvSpPr txBox="1">
              <a:spLocks noChangeArrowheads="1"/>
            </p:cNvSpPr>
            <p:nvPr/>
          </p:nvSpPr>
          <p:spPr bwMode="auto">
            <a:xfrm>
              <a:off x="1528971" y="5219705"/>
              <a:ext cx="99386" cy="21544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en-US" altLang="ja-JP" sz="1400" kern="0" dirty="0" smtClean="0">
                  <a:solidFill>
                    <a:srgbClr val="000000"/>
                  </a:solidFill>
                  <a:latin typeface="Arial"/>
                </a:rPr>
                <a:t>5</a:t>
              </a:r>
            </a:p>
          </p:txBody>
        </p:sp>
        <p:sp>
          <p:nvSpPr>
            <p:cNvPr id="17" name="Freeform 27"/>
            <p:cNvSpPr>
              <a:spLocks/>
            </p:cNvSpPr>
            <p:nvPr/>
          </p:nvSpPr>
          <p:spPr bwMode="auto">
            <a:xfrm flipV="1">
              <a:off x="1774217" y="2541347"/>
              <a:ext cx="4279529" cy="2294642"/>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18" name="Freeform 28"/>
            <p:cNvSpPr>
              <a:spLocks/>
            </p:cNvSpPr>
            <p:nvPr/>
          </p:nvSpPr>
          <p:spPr bwMode="auto">
            <a:xfrm flipV="1">
              <a:off x="2050004" y="1665792"/>
              <a:ext cx="4003744" cy="2177460"/>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19" name="Freeform 30"/>
            <p:cNvSpPr>
              <a:spLocks/>
            </p:cNvSpPr>
            <p:nvPr/>
          </p:nvSpPr>
          <p:spPr bwMode="auto">
            <a:xfrm flipV="1">
              <a:off x="2816883" y="919254"/>
              <a:ext cx="3236864" cy="1458197"/>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20" name="Freeform 31"/>
            <p:cNvSpPr>
              <a:spLocks/>
            </p:cNvSpPr>
            <p:nvPr/>
          </p:nvSpPr>
          <p:spPr bwMode="auto">
            <a:xfrm flipV="1">
              <a:off x="3257174" y="500673"/>
              <a:ext cx="2796573" cy="816596"/>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21" name="Freeform 32"/>
            <p:cNvSpPr>
              <a:spLocks/>
            </p:cNvSpPr>
            <p:nvPr/>
          </p:nvSpPr>
          <p:spPr bwMode="auto">
            <a:xfrm flipV="1">
              <a:off x="3859552" y="1030379"/>
              <a:ext cx="2194196" cy="540000"/>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22" name="Line 33"/>
            <p:cNvSpPr>
              <a:spLocks noChangeShapeType="1"/>
            </p:cNvSpPr>
            <p:nvPr/>
          </p:nvSpPr>
          <p:spPr bwMode="auto">
            <a:xfrm flipH="1" flipV="1">
              <a:off x="888433" y="3365680"/>
              <a:ext cx="88578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23" name="Freeform 32"/>
            <p:cNvSpPr>
              <a:spLocks/>
            </p:cNvSpPr>
            <p:nvPr/>
          </p:nvSpPr>
          <p:spPr bwMode="auto">
            <a:xfrm flipV="1">
              <a:off x="5577168" y="2111548"/>
              <a:ext cx="476578" cy="540000"/>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24" name="Text Box 21"/>
            <p:cNvSpPr txBox="1">
              <a:spLocks noChangeArrowheads="1"/>
            </p:cNvSpPr>
            <p:nvPr/>
          </p:nvSpPr>
          <p:spPr bwMode="auto">
            <a:xfrm>
              <a:off x="2925107" y="2103756"/>
              <a:ext cx="659214"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両生類</a:t>
              </a:r>
            </a:p>
          </p:txBody>
        </p:sp>
        <p:sp>
          <p:nvSpPr>
            <p:cNvPr id="25" name="Text Box 18"/>
            <p:cNvSpPr txBox="1">
              <a:spLocks noChangeArrowheads="1"/>
            </p:cNvSpPr>
            <p:nvPr/>
          </p:nvSpPr>
          <p:spPr bwMode="auto">
            <a:xfrm>
              <a:off x="6159267" y="5217399"/>
              <a:ext cx="718145" cy="21544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400" kern="0" dirty="0">
                  <a:solidFill>
                    <a:srgbClr val="000000"/>
                  </a:solidFill>
                  <a:latin typeface="Arial"/>
                </a:rPr>
                <a:t>（</a:t>
              </a:r>
              <a:r>
                <a:rPr kumimoji="0" lang="ja-JP" altLang="en-US" sz="1400" kern="0" dirty="0" smtClean="0">
                  <a:solidFill>
                    <a:srgbClr val="000000"/>
                  </a:solidFill>
                  <a:latin typeface="Arial"/>
                </a:rPr>
                <a:t>億年前</a:t>
              </a:r>
              <a:r>
                <a:rPr kumimoji="0" lang="ja-JP" altLang="en-US" sz="1400" kern="0" dirty="0">
                  <a:solidFill>
                    <a:srgbClr val="000000"/>
                  </a:solidFill>
                  <a:latin typeface="Arial"/>
                </a:rPr>
                <a:t>）</a:t>
              </a:r>
              <a:endParaRPr kumimoji="0" lang="en-US" altLang="ja-JP" sz="1400" kern="0" dirty="0" smtClean="0">
                <a:solidFill>
                  <a:srgbClr val="000000"/>
                </a:solidFill>
                <a:latin typeface="Arial"/>
              </a:endParaRPr>
            </a:p>
          </p:txBody>
        </p:sp>
        <p:sp>
          <p:nvSpPr>
            <p:cNvPr id="26" name="Text Box 22"/>
            <p:cNvSpPr txBox="1">
              <a:spLocks noChangeArrowheads="1"/>
            </p:cNvSpPr>
            <p:nvPr/>
          </p:nvSpPr>
          <p:spPr bwMode="auto">
            <a:xfrm>
              <a:off x="6160691" y="1447677"/>
              <a:ext cx="2160848"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グリーンアノール</a:t>
              </a:r>
              <a:r>
                <a:rPr kumimoji="0" lang="ja-JP" altLang="en-US" sz="1600" kern="0" dirty="0">
                  <a:solidFill>
                    <a:srgbClr val="000000"/>
                  </a:solidFill>
                  <a:latin typeface="Arial"/>
                </a:rPr>
                <a:t>（</a:t>
              </a:r>
              <a:r>
                <a:rPr kumimoji="0" lang="ja-JP" altLang="en-US" sz="1600" kern="0" dirty="0" smtClean="0">
                  <a:solidFill>
                    <a:srgbClr val="000000"/>
                  </a:solidFill>
                  <a:latin typeface="Arial"/>
                </a:rPr>
                <a:t>トカゲ）</a:t>
              </a:r>
            </a:p>
          </p:txBody>
        </p:sp>
        <p:sp>
          <p:nvSpPr>
            <p:cNvPr id="27" name="Text Box 23"/>
            <p:cNvSpPr txBox="1">
              <a:spLocks noChangeArrowheads="1"/>
            </p:cNvSpPr>
            <p:nvPr/>
          </p:nvSpPr>
          <p:spPr bwMode="auto">
            <a:xfrm>
              <a:off x="6160691" y="908561"/>
              <a:ext cx="668453"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ニワトリ</a:t>
              </a:r>
            </a:p>
          </p:txBody>
        </p:sp>
        <p:sp>
          <p:nvSpPr>
            <p:cNvPr id="28" name="Text Box 24"/>
            <p:cNvSpPr txBox="1">
              <a:spLocks noChangeArrowheads="1"/>
            </p:cNvSpPr>
            <p:nvPr/>
          </p:nvSpPr>
          <p:spPr bwMode="auto">
            <a:xfrm>
              <a:off x="6160691" y="369445"/>
              <a:ext cx="992259"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ヒト、マウス</a:t>
              </a:r>
            </a:p>
          </p:txBody>
        </p:sp>
        <p:sp>
          <p:nvSpPr>
            <p:cNvPr id="29" name="Text Box 26"/>
            <p:cNvSpPr txBox="1">
              <a:spLocks noChangeArrowheads="1"/>
            </p:cNvSpPr>
            <p:nvPr/>
          </p:nvSpPr>
          <p:spPr bwMode="auto">
            <a:xfrm>
              <a:off x="6160691" y="4682371"/>
              <a:ext cx="1104470"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ゾウギンザメ</a:t>
              </a:r>
            </a:p>
          </p:txBody>
        </p:sp>
        <p:sp>
          <p:nvSpPr>
            <p:cNvPr id="30" name="Text Box 21"/>
            <p:cNvSpPr txBox="1">
              <a:spLocks noChangeArrowheads="1"/>
            </p:cNvSpPr>
            <p:nvPr/>
          </p:nvSpPr>
          <p:spPr bwMode="auto">
            <a:xfrm>
              <a:off x="6160691" y="1986793"/>
              <a:ext cx="1577355"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アフリカツメガエル</a:t>
              </a:r>
            </a:p>
          </p:txBody>
        </p:sp>
        <p:sp>
          <p:nvSpPr>
            <p:cNvPr id="31" name="Text Box 21"/>
            <p:cNvSpPr txBox="1">
              <a:spLocks noChangeArrowheads="1"/>
            </p:cNvSpPr>
            <p:nvPr/>
          </p:nvSpPr>
          <p:spPr bwMode="auto">
            <a:xfrm>
              <a:off x="6160691" y="2525909"/>
              <a:ext cx="1572546"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ネッタイツメガエル</a:t>
              </a:r>
            </a:p>
          </p:txBody>
        </p:sp>
        <p:sp>
          <p:nvSpPr>
            <p:cNvPr id="32" name="Text Box 24"/>
            <p:cNvSpPr txBox="1">
              <a:spLocks noChangeArrowheads="1"/>
            </p:cNvSpPr>
            <p:nvPr/>
          </p:nvSpPr>
          <p:spPr bwMode="auto">
            <a:xfrm>
              <a:off x="4077328" y="234393"/>
              <a:ext cx="615553"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哺乳類</a:t>
              </a:r>
            </a:p>
          </p:txBody>
        </p:sp>
        <p:sp>
          <p:nvSpPr>
            <p:cNvPr id="33" name="Text Box 23"/>
            <p:cNvSpPr txBox="1">
              <a:spLocks noChangeArrowheads="1"/>
            </p:cNvSpPr>
            <p:nvPr/>
          </p:nvSpPr>
          <p:spPr bwMode="auto">
            <a:xfrm>
              <a:off x="4970400" y="750596"/>
              <a:ext cx="410369"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鳥類</a:t>
              </a:r>
            </a:p>
          </p:txBody>
        </p:sp>
        <p:sp>
          <p:nvSpPr>
            <p:cNvPr id="34" name="Text Box 22"/>
            <p:cNvSpPr txBox="1">
              <a:spLocks noChangeArrowheads="1"/>
            </p:cNvSpPr>
            <p:nvPr/>
          </p:nvSpPr>
          <p:spPr bwMode="auto">
            <a:xfrm>
              <a:off x="4015581" y="1326443"/>
              <a:ext cx="615553"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爬虫類</a:t>
              </a:r>
            </a:p>
          </p:txBody>
        </p:sp>
        <p:sp>
          <p:nvSpPr>
            <p:cNvPr id="35" name="星 5 34"/>
            <p:cNvSpPr/>
            <p:nvPr/>
          </p:nvSpPr>
          <p:spPr>
            <a:xfrm>
              <a:off x="5699063" y="1863091"/>
              <a:ext cx="415933" cy="415933"/>
            </a:xfrm>
            <a:prstGeom prst="star5">
              <a:avLst/>
            </a:prstGeom>
            <a:solidFill>
              <a:srgbClr val="FF00FF"/>
            </a:solidFill>
            <a:ln w="25400" cap="flat" cmpd="sng" algn="ctr">
              <a:solidFill>
                <a:srgbClr val="BBE0E3">
                  <a:shade val="50000"/>
                </a:srgbClr>
              </a:solidFill>
              <a:prstDash val="solid"/>
            </a:ln>
            <a:effectLst/>
          </p:spPr>
          <p:txBody>
            <a:bodyPr rtlCol="0" anchor="ctr"/>
            <a:lstStyle/>
            <a:p>
              <a:pPr algn="ctr">
                <a:defRPr/>
              </a:pPr>
              <a:endParaRPr kumimoji="0" lang="ja-JP" altLang="en-US" kern="0" smtClean="0">
                <a:solidFill>
                  <a:srgbClr val="FFFFFF"/>
                </a:solidFill>
                <a:latin typeface="Arial"/>
              </a:endParaRPr>
            </a:p>
          </p:txBody>
        </p:sp>
        <p:sp>
          <p:nvSpPr>
            <p:cNvPr id="36" name="星 5 35"/>
            <p:cNvSpPr/>
            <p:nvPr/>
          </p:nvSpPr>
          <p:spPr>
            <a:xfrm>
              <a:off x="2750565" y="3576713"/>
              <a:ext cx="415933" cy="415933"/>
            </a:xfrm>
            <a:prstGeom prst="star5">
              <a:avLst/>
            </a:prstGeom>
            <a:solidFill>
              <a:srgbClr val="FF00FF"/>
            </a:solidFill>
            <a:ln w="25400" cap="flat" cmpd="sng" algn="ctr">
              <a:solidFill>
                <a:srgbClr val="BBE0E3">
                  <a:shade val="50000"/>
                </a:srgbClr>
              </a:solidFill>
              <a:prstDash val="solid"/>
            </a:ln>
            <a:effectLst/>
          </p:spPr>
          <p:txBody>
            <a:bodyPr rtlCol="0" anchor="ctr"/>
            <a:lstStyle/>
            <a:p>
              <a:pPr algn="ctr">
                <a:defRPr/>
              </a:pPr>
              <a:endParaRPr kumimoji="0" lang="ja-JP" altLang="en-US" kern="0" smtClean="0">
                <a:solidFill>
                  <a:srgbClr val="FFFFFF"/>
                </a:solidFill>
                <a:latin typeface="Arial"/>
              </a:endParaRPr>
            </a:p>
          </p:txBody>
        </p:sp>
        <p:sp>
          <p:nvSpPr>
            <p:cNvPr id="37" name="星 5 36"/>
            <p:cNvSpPr/>
            <p:nvPr/>
          </p:nvSpPr>
          <p:spPr>
            <a:xfrm>
              <a:off x="1199870" y="3112571"/>
              <a:ext cx="415933" cy="415933"/>
            </a:xfrm>
            <a:prstGeom prst="star5">
              <a:avLst/>
            </a:prstGeom>
            <a:solidFill>
              <a:srgbClr val="FF00FF"/>
            </a:solidFill>
            <a:ln w="25400" cap="flat" cmpd="sng" algn="ctr">
              <a:solidFill>
                <a:srgbClr val="BBE0E3">
                  <a:shade val="50000"/>
                </a:srgbClr>
              </a:solidFill>
              <a:prstDash val="solid"/>
            </a:ln>
            <a:effectLst/>
          </p:spPr>
          <p:txBody>
            <a:bodyPr rtlCol="0" anchor="ctr"/>
            <a:lstStyle/>
            <a:p>
              <a:pPr algn="ctr">
                <a:defRPr/>
              </a:pPr>
              <a:endParaRPr kumimoji="0" lang="ja-JP" altLang="en-US" kern="0" smtClean="0">
                <a:solidFill>
                  <a:srgbClr val="FFFFFF"/>
                </a:solidFill>
                <a:latin typeface="Arial"/>
              </a:endParaRPr>
            </a:p>
          </p:txBody>
        </p:sp>
        <p:sp>
          <p:nvSpPr>
            <p:cNvPr id="38" name="星 5 37"/>
            <p:cNvSpPr/>
            <p:nvPr/>
          </p:nvSpPr>
          <p:spPr>
            <a:xfrm>
              <a:off x="1457388" y="3112571"/>
              <a:ext cx="415933" cy="415933"/>
            </a:xfrm>
            <a:prstGeom prst="star5">
              <a:avLst/>
            </a:prstGeom>
            <a:solidFill>
              <a:srgbClr val="FF00FF"/>
            </a:solidFill>
            <a:ln w="25400" cap="flat" cmpd="sng" algn="ctr">
              <a:solidFill>
                <a:srgbClr val="BBE0E3">
                  <a:shade val="50000"/>
                </a:srgbClr>
              </a:solidFill>
              <a:prstDash val="solid"/>
            </a:ln>
            <a:effectLst/>
          </p:spPr>
          <p:txBody>
            <a:bodyPr rtlCol="0" anchor="ctr"/>
            <a:lstStyle/>
            <a:p>
              <a:pPr algn="ctr">
                <a:defRPr/>
              </a:pPr>
              <a:endParaRPr kumimoji="0" lang="ja-JP" altLang="en-US" kern="0" smtClean="0">
                <a:solidFill>
                  <a:srgbClr val="FFFFFF"/>
                </a:solidFill>
                <a:latin typeface="Arial"/>
              </a:endParaRPr>
            </a:p>
          </p:txBody>
        </p:sp>
        <p:sp>
          <p:nvSpPr>
            <p:cNvPr id="39" name="星 5 38"/>
            <p:cNvSpPr/>
            <p:nvPr/>
          </p:nvSpPr>
          <p:spPr>
            <a:xfrm>
              <a:off x="1064448" y="500954"/>
              <a:ext cx="283343" cy="283343"/>
            </a:xfrm>
            <a:prstGeom prst="star5">
              <a:avLst/>
            </a:prstGeom>
            <a:solidFill>
              <a:srgbClr val="FF00FF"/>
            </a:solidFill>
            <a:ln w="25400" cap="flat" cmpd="sng" algn="ctr">
              <a:solidFill>
                <a:srgbClr val="BBE0E3">
                  <a:shade val="50000"/>
                </a:srgbClr>
              </a:solidFill>
              <a:prstDash val="solid"/>
            </a:ln>
            <a:effectLst/>
          </p:spPr>
          <p:txBody>
            <a:bodyPr rtlCol="0" anchor="ctr"/>
            <a:lstStyle/>
            <a:p>
              <a:pPr algn="ctr">
                <a:defRPr/>
              </a:pPr>
              <a:endParaRPr kumimoji="0" lang="ja-JP" altLang="en-US" kern="0" smtClean="0">
                <a:solidFill>
                  <a:srgbClr val="FFFFFF"/>
                </a:solidFill>
                <a:latin typeface="Arial"/>
              </a:endParaRPr>
            </a:p>
          </p:txBody>
        </p:sp>
        <p:sp>
          <p:nvSpPr>
            <p:cNvPr id="40" name="Text Box 24"/>
            <p:cNvSpPr txBox="1">
              <a:spLocks noChangeArrowheads="1"/>
            </p:cNvSpPr>
            <p:nvPr/>
          </p:nvSpPr>
          <p:spPr bwMode="auto">
            <a:xfrm>
              <a:off x="1401548" y="568853"/>
              <a:ext cx="1013098" cy="21544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400" kern="0" dirty="0" smtClean="0">
                  <a:solidFill>
                    <a:srgbClr val="000000"/>
                  </a:solidFill>
                  <a:latin typeface="Arial"/>
                </a:rPr>
                <a:t>全ゲノム重複</a:t>
              </a:r>
            </a:p>
          </p:txBody>
        </p:sp>
        <p:sp>
          <p:nvSpPr>
            <p:cNvPr id="41" name="正方形/長方形 40"/>
            <p:cNvSpPr/>
            <p:nvPr/>
          </p:nvSpPr>
          <p:spPr>
            <a:xfrm>
              <a:off x="968608" y="417333"/>
              <a:ext cx="1615588" cy="481389"/>
            </a:xfrm>
            <a:prstGeom prst="rect">
              <a:avLst/>
            </a:prstGeom>
            <a:noFill/>
            <a:ln w="25400" cap="flat" cmpd="sng" algn="ctr">
              <a:solidFill>
                <a:srgbClr val="BBE0E3">
                  <a:shade val="50000"/>
                </a:srgbClr>
              </a:solidFill>
              <a:prstDash val="solid"/>
            </a:ln>
            <a:effectLst/>
          </p:spPr>
          <p:txBody>
            <a:bodyPr rtlCol="0" anchor="ctr"/>
            <a:lstStyle/>
            <a:p>
              <a:pPr algn="ctr">
                <a:defRPr/>
              </a:pPr>
              <a:endParaRPr kumimoji="0" lang="ja-JP" altLang="en-US" kern="0" smtClean="0">
                <a:solidFill>
                  <a:srgbClr val="FFFFFF"/>
                </a:solidFill>
                <a:latin typeface="Arial"/>
              </a:endParaRPr>
            </a:p>
          </p:txBody>
        </p:sp>
        <p:sp>
          <p:nvSpPr>
            <p:cNvPr id="42" name="Freeform 32"/>
            <p:cNvSpPr>
              <a:spLocks/>
            </p:cNvSpPr>
            <p:nvPr/>
          </p:nvSpPr>
          <p:spPr bwMode="auto">
            <a:xfrm flipV="1">
              <a:off x="3132431" y="3470300"/>
              <a:ext cx="2921313" cy="822170"/>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43" name="Freeform 32"/>
            <p:cNvSpPr>
              <a:spLocks/>
            </p:cNvSpPr>
            <p:nvPr/>
          </p:nvSpPr>
          <p:spPr bwMode="auto">
            <a:xfrm flipV="1">
              <a:off x="3462806" y="3209960"/>
              <a:ext cx="2590940" cy="540000"/>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44" name="Text Box 25"/>
            <p:cNvSpPr txBox="1">
              <a:spLocks noChangeArrowheads="1"/>
            </p:cNvSpPr>
            <p:nvPr/>
          </p:nvSpPr>
          <p:spPr bwMode="auto">
            <a:xfrm>
              <a:off x="3166498" y="3815335"/>
              <a:ext cx="878952"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真骨魚類</a:t>
              </a:r>
            </a:p>
          </p:txBody>
        </p:sp>
        <p:sp>
          <p:nvSpPr>
            <p:cNvPr id="45" name="Text Box 25"/>
            <p:cNvSpPr txBox="1">
              <a:spLocks noChangeArrowheads="1"/>
            </p:cNvSpPr>
            <p:nvPr/>
          </p:nvSpPr>
          <p:spPr bwMode="auto">
            <a:xfrm>
              <a:off x="6160691" y="3065025"/>
              <a:ext cx="506549"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メダカ</a:t>
              </a:r>
            </a:p>
          </p:txBody>
        </p:sp>
        <p:sp>
          <p:nvSpPr>
            <p:cNvPr id="46" name="Text Box 25"/>
            <p:cNvSpPr txBox="1">
              <a:spLocks noChangeArrowheads="1"/>
            </p:cNvSpPr>
            <p:nvPr/>
          </p:nvSpPr>
          <p:spPr bwMode="auto">
            <a:xfrm>
              <a:off x="6160691" y="3604141"/>
              <a:ext cx="743793"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ニジマス</a:t>
              </a:r>
            </a:p>
          </p:txBody>
        </p:sp>
        <p:sp>
          <p:nvSpPr>
            <p:cNvPr id="47" name="星 5 46"/>
            <p:cNvSpPr/>
            <p:nvPr/>
          </p:nvSpPr>
          <p:spPr>
            <a:xfrm>
              <a:off x="4968060" y="3484545"/>
              <a:ext cx="415933" cy="415933"/>
            </a:xfrm>
            <a:prstGeom prst="star5">
              <a:avLst/>
            </a:prstGeom>
            <a:solidFill>
              <a:srgbClr val="FF00FF"/>
            </a:solidFill>
            <a:ln w="25400" cap="flat" cmpd="sng" algn="ctr">
              <a:solidFill>
                <a:srgbClr val="BBE0E3">
                  <a:shade val="50000"/>
                </a:srgbClr>
              </a:solidFill>
              <a:prstDash val="solid"/>
            </a:ln>
            <a:effectLst/>
          </p:spPr>
          <p:txBody>
            <a:bodyPr rtlCol="0" anchor="ctr"/>
            <a:lstStyle/>
            <a:p>
              <a:pPr algn="ctr">
                <a:defRPr/>
              </a:pPr>
              <a:endParaRPr kumimoji="0" lang="ja-JP" altLang="en-US" kern="0" smtClean="0">
                <a:solidFill>
                  <a:srgbClr val="FFFFFF"/>
                </a:solidFill>
                <a:latin typeface="Arial"/>
              </a:endParaRPr>
            </a:p>
          </p:txBody>
        </p:sp>
        <p:sp>
          <p:nvSpPr>
            <p:cNvPr id="48" name="Text Box 25"/>
            <p:cNvSpPr txBox="1">
              <a:spLocks noChangeArrowheads="1"/>
            </p:cNvSpPr>
            <p:nvPr/>
          </p:nvSpPr>
          <p:spPr bwMode="auto">
            <a:xfrm>
              <a:off x="6160691" y="4143257"/>
              <a:ext cx="1351332"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a:solidFill>
                    <a:srgbClr val="000000"/>
                  </a:solidFill>
                  <a:latin typeface="Arial"/>
                </a:rPr>
                <a:t>ゼブラフィッシュ</a:t>
              </a:r>
              <a:endParaRPr kumimoji="0" lang="ja-JP" altLang="en-US" sz="1600" kern="0" dirty="0" smtClean="0">
                <a:solidFill>
                  <a:srgbClr val="000000"/>
                </a:solidFill>
                <a:latin typeface="Arial"/>
              </a:endParaRPr>
            </a:p>
          </p:txBody>
        </p:sp>
        <p:sp>
          <p:nvSpPr>
            <p:cNvPr id="49" name="Text Box 26"/>
            <p:cNvSpPr txBox="1">
              <a:spLocks noChangeArrowheads="1"/>
            </p:cNvSpPr>
            <p:nvPr/>
          </p:nvSpPr>
          <p:spPr bwMode="auto">
            <a:xfrm>
              <a:off x="2251082" y="4579302"/>
              <a:ext cx="820738" cy="246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r>
                <a:rPr kumimoji="0" lang="ja-JP" altLang="en-US" sz="1600" kern="0" dirty="0" smtClean="0">
                  <a:solidFill>
                    <a:srgbClr val="000000"/>
                  </a:solidFill>
                  <a:latin typeface="Arial"/>
                </a:rPr>
                <a:t>軟骨魚類</a:t>
              </a:r>
            </a:p>
          </p:txBody>
        </p:sp>
        <p:grpSp>
          <p:nvGrpSpPr>
            <p:cNvPr id="52" name="グループ化 51"/>
            <p:cNvGrpSpPr/>
            <p:nvPr/>
          </p:nvGrpSpPr>
          <p:grpSpPr>
            <a:xfrm>
              <a:off x="1348510" y="4982215"/>
              <a:ext cx="4714962" cy="157174"/>
              <a:chOff x="114117" y="5000164"/>
              <a:chExt cx="5751106" cy="288032"/>
            </a:xfrm>
            <a:solidFill>
              <a:schemeClr val="bg1"/>
            </a:solidFill>
          </p:grpSpPr>
          <p:sp>
            <p:nvSpPr>
              <p:cNvPr id="53" name="正方形/長方形 52"/>
              <p:cNvSpPr/>
              <p:nvPr/>
            </p:nvSpPr>
            <p:spPr>
              <a:xfrm>
                <a:off x="3123601" y="5000164"/>
                <a:ext cx="2087861" cy="288032"/>
              </a:xfrm>
              <a:prstGeom prst="rect">
                <a:avLst/>
              </a:prstGeom>
              <a:grpFill/>
              <a:ln w="952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a:ea typeface="ＭＳ Ｐゴシック"/>
                    <a:cs typeface="+mn-cs"/>
                  </a:rPr>
                  <a:t>中生代</a:t>
                </a:r>
              </a:p>
            </p:txBody>
          </p:sp>
          <p:sp>
            <p:nvSpPr>
              <p:cNvPr id="54" name="正方形/長方形 53"/>
              <p:cNvSpPr/>
              <p:nvPr/>
            </p:nvSpPr>
            <p:spPr>
              <a:xfrm>
                <a:off x="114117" y="5000164"/>
                <a:ext cx="3009486" cy="288032"/>
              </a:xfrm>
              <a:prstGeom prst="rect">
                <a:avLst/>
              </a:prstGeom>
              <a:grpFill/>
              <a:ln w="952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a:ea typeface="ＭＳ Ｐゴシック"/>
                    <a:cs typeface="+mn-cs"/>
                  </a:rPr>
                  <a:t>古生代</a:t>
                </a:r>
              </a:p>
            </p:txBody>
          </p:sp>
          <p:sp>
            <p:nvSpPr>
              <p:cNvPr id="55" name="正方形/長方形 54"/>
              <p:cNvSpPr/>
              <p:nvPr/>
            </p:nvSpPr>
            <p:spPr>
              <a:xfrm>
                <a:off x="5214728" y="5000164"/>
                <a:ext cx="650495" cy="288032"/>
              </a:xfrm>
              <a:prstGeom prst="rect">
                <a:avLst/>
              </a:prstGeom>
              <a:grpFill/>
              <a:ln w="9525" cap="flat" cmpd="sng" algn="ctr">
                <a:solidFill>
                  <a:schemeClr val="tx1"/>
                </a:solid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a:ea typeface="ＭＳ Ｐゴシック"/>
                    <a:cs typeface="+mn-cs"/>
                  </a:rPr>
                  <a:t>新生代</a:t>
                </a:r>
              </a:p>
            </p:txBody>
          </p:sp>
        </p:grpSp>
      </p:grpSp>
      <p:sp>
        <p:nvSpPr>
          <p:cNvPr id="57" name="正方形/長方形 56"/>
          <p:cNvSpPr/>
          <p:nvPr/>
        </p:nvSpPr>
        <p:spPr>
          <a:xfrm>
            <a:off x="1892421" y="241737"/>
            <a:ext cx="5359159" cy="523220"/>
          </a:xfrm>
          <a:prstGeom prst="rect">
            <a:avLst/>
          </a:prstGeom>
        </p:spPr>
        <p:txBody>
          <a:bodyPr wrap="none">
            <a:spAutoFit/>
          </a:bodyPr>
          <a:lstStyle/>
          <a:p>
            <a:pPr algn="ctr"/>
            <a:r>
              <a:rPr lang="ja-JP" altLang="en-US" sz="2800" dirty="0">
                <a:solidFill>
                  <a:prstClr val="black"/>
                </a:solidFill>
                <a:latin typeface="Arial" panose="020B0604020202020204" pitchFamily="34" charset="0"/>
                <a:cs typeface="Arial" panose="020B0604020202020204" pitchFamily="34" charset="0"/>
              </a:rPr>
              <a:t>脊椎動物の系統樹と全ゲノム</a:t>
            </a:r>
            <a:r>
              <a:rPr lang="ja-JP" altLang="en-US" sz="2800" dirty="0" smtClean="0">
                <a:solidFill>
                  <a:prstClr val="black"/>
                </a:solidFill>
                <a:latin typeface="Arial" panose="020B0604020202020204" pitchFamily="34" charset="0"/>
                <a:cs typeface="Arial" panose="020B0604020202020204" pitchFamily="34" charset="0"/>
              </a:rPr>
              <a:t>重複</a:t>
            </a:r>
            <a:endParaRPr lang="ja-JP" altLang="en-US" sz="2800" dirty="0"/>
          </a:p>
        </p:txBody>
      </p:sp>
      <p:sp>
        <p:nvSpPr>
          <p:cNvPr id="58" name="テキスト ボックス 57"/>
          <p:cNvSpPr txBox="1"/>
          <p:nvPr/>
        </p:nvSpPr>
        <p:spPr>
          <a:xfrm>
            <a:off x="1218630" y="4156810"/>
            <a:ext cx="301686"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59" name="テキスト ボックス 58"/>
          <p:cNvSpPr txBox="1"/>
          <p:nvPr/>
        </p:nvSpPr>
        <p:spPr>
          <a:xfrm>
            <a:off x="1479931" y="4165289"/>
            <a:ext cx="301686"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60" name="テキスト ボックス 59"/>
          <p:cNvSpPr txBox="1"/>
          <p:nvPr/>
        </p:nvSpPr>
        <p:spPr>
          <a:xfrm>
            <a:off x="2774702" y="4567368"/>
            <a:ext cx="301686" cy="369332"/>
          </a:xfrm>
          <a:prstGeom prst="rect">
            <a:avLst/>
          </a:prstGeom>
          <a:noFill/>
        </p:spPr>
        <p:txBody>
          <a:bodyPr wrap="none" rtlCol="0">
            <a:spAutoFit/>
          </a:bodyPr>
          <a:lstStyle/>
          <a:p>
            <a:r>
              <a:rPr lang="en-US" altLang="ja-JP" dirty="0"/>
              <a:t>3</a:t>
            </a:r>
            <a:endParaRPr kumimoji="1" lang="ja-JP" altLang="en-US" dirty="0"/>
          </a:p>
        </p:txBody>
      </p:sp>
      <p:sp>
        <p:nvSpPr>
          <p:cNvPr id="61" name="テキスト ボックス 60"/>
          <p:cNvSpPr txBox="1"/>
          <p:nvPr/>
        </p:nvSpPr>
        <p:spPr>
          <a:xfrm>
            <a:off x="5739959" y="2845039"/>
            <a:ext cx="301686" cy="369332"/>
          </a:xfrm>
          <a:prstGeom prst="rect">
            <a:avLst/>
          </a:prstGeom>
          <a:noFill/>
        </p:spPr>
        <p:txBody>
          <a:bodyPr wrap="none" rtlCol="0">
            <a:spAutoFit/>
          </a:bodyPr>
          <a:lstStyle/>
          <a:p>
            <a:r>
              <a:rPr lang="en-US" altLang="ja-JP" dirty="0"/>
              <a:t>3</a:t>
            </a:r>
            <a:endParaRPr kumimoji="1" lang="ja-JP" altLang="en-US" dirty="0"/>
          </a:p>
        </p:txBody>
      </p:sp>
      <p:sp>
        <p:nvSpPr>
          <p:cNvPr id="62" name="テキスト ボックス 61"/>
          <p:cNvSpPr txBox="1"/>
          <p:nvPr/>
        </p:nvSpPr>
        <p:spPr>
          <a:xfrm>
            <a:off x="4983382" y="4424793"/>
            <a:ext cx="301686" cy="369332"/>
          </a:xfrm>
          <a:prstGeom prst="rect">
            <a:avLst/>
          </a:prstGeom>
          <a:noFill/>
        </p:spPr>
        <p:txBody>
          <a:bodyPr wrap="none" rtlCol="0">
            <a:spAutoFit/>
          </a:bodyPr>
          <a:lstStyle/>
          <a:p>
            <a:r>
              <a:rPr lang="en-US" altLang="ja-JP" dirty="0" smtClean="0"/>
              <a:t>4</a:t>
            </a:r>
            <a:endParaRPr kumimoji="1" lang="ja-JP" altLang="en-US" dirty="0"/>
          </a:p>
        </p:txBody>
      </p:sp>
    </p:spTree>
    <p:extLst>
      <p:ext uri="{BB962C8B-B14F-4D97-AF65-F5344CB8AC3E}">
        <p14:creationId xmlns:p14="http://schemas.microsoft.com/office/powerpoint/2010/main" val="2706060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23</a:t>
            </a:fld>
            <a:endParaRPr lang="ja-JP" altLang="en-US" sz="1400">
              <a:solidFill>
                <a:schemeClr val="tx1"/>
              </a:solidFill>
            </a:endParaRPr>
          </a:p>
        </p:txBody>
      </p:sp>
      <p:sp>
        <p:nvSpPr>
          <p:cNvPr id="3" name="テキスト ボックス 2"/>
          <p:cNvSpPr txBox="1"/>
          <p:nvPr/>
        </p:nvSpPr>
        <p:spPr>
          <a:xfrm>
            <a:off x="4005178" y="133794"/>
            <a:ext cx="1133644" cy="523220"/>
          </a:xfrm>
          <a:prstGeom prst="rect">
            <a:avLst/>
          </a:prstGeom>
          <a:noFill/>
        </p:spPr>
        <p:txBody>
          <a:bodyPr wrap="none" rtlCol="0">
            <a:spAutoFit/>
          </a:bodyPr>
          <a:lstStyle/>
          <a:p>
            <a:pPr algn="ctr"/>
            <a:r>
              <a:rPr kumimoji="1" lang="ja-JP" altLang="en-US" sz="2800" dirty="0" smtClean="0"/>
              <a:t>まとめ</a:t>
            </a:r>
            <a:endParaRPr kumimoji="1" lang="ja-JP" altLang="en-US" sz="2800" dirty="0"/>
          </a:p>
        </p:txBody>
      </p:sp>
      <p:sp>
        <p:nvSpPr>
          <p:cNvPr id="4" name="テキスト ボックス 3"/>
          <p:cNvSpPr txBox="1"/>
          <p:nvPr/>
        </p:nvSpPr>
        <p:spPr>
          <a:xfrm>
            <a:off x="463850" y="705782"/>
            <a:ext cx="8216300" cy="5632311"/>
          </a:xfrm>
          <a:prstGeom prst="rect">
            <a:avLst/>
          </a:prstGeom>
          <a:noFill/>
        </p:spPr>
        <p:txBody>
          <a:bodyPr wrap="square" rtlCol="0">
            <a:spAutoFit/>
          </a:bodyPr>
          <a:lstStyle/>
          <a:p>
            <a:pPr marL="342900" indent="-342900">
              <a:lnSpc>
                <a:spcPct val="150000"/>
              </a:lnSpc>
              <a:buFont typeface="+mj-lt"/>
              <a:buAutoNum type="arabicPeriod"/>
            </a:pPr>
            <a:r>
              <a:rPr lang="en-US" altLang="ja-JP" sz="2400" dirty="0" smtClean="0">
                <a:latin typeface="+mn-ea"/>
              </a:rPr>
              <a:t>2</a:t>
            </a:r>
            <a:r>
              <a:rPr lang="ja-JP" altLang="en-US" sz="2400" dirty="0">
                <a:latin typeface="+mn-ea"/>
              </a:rPr>
              <a:t>種類の祖先種が異種交配して「</a:t>
            </a:r>
            <a:r>
              <a:rPr lang="ja-JP" altLang="en-US" sz="2400" dirty="0" smtClean="0">
                <a:latin typeface="+mn-ea"/>
              </a:rPr>
              <a:t>全ゲノム重複</a:t>
            </a:r>
            <a:r>
              <a:rPr lang="ja-JP" altLang="en-US" sz="2400" dirty="0">
                <a:latin typeface="+mn-ea"/>
              </a:rPr>
              <a:t>」したとされるアフリカツメガエル。その複雑なゲノムの全構造を明らかにした。これにより、ついに全ての主要モデル生物のゲノム情報が出揃った。</a:t>
            </a:r>
          </a:p>
          <a:p>
            <a:pPr marL="342900" indent="-342900">
              <a:lnSpc>
                <a:spcPct val="150000"/>
              </a:lnSpc>
              <a:buFont typeface="+mj-lt"/>
              <a:buAutoNum type="arabicPeriod"/>
            </a:pPr>
            <a:r>
              <a:rPr lang="ja-JP" altLang="en-US" sz="2400" dirty="0" smtClean="0">
                <a:latin typeface="+mn-ea"/>
              </a:rPr>
              <a:t>祖先</a:t>
            </a:r>
            <a:r>
              <a:rPr lang="ja-JP" altLang="en-US" sz="2400" dirty="0">
                <a:latin typeface="+mn-ea"/>
              </a:rPr>
              <a:t>種から受け継いだ</a:t>
            </a:r>
            <a:r>
              <a:rPr lang="en-US" altLang="ja-JP" sz="2400" dirty="0">
                <a:latin typeface="+mn-ea"/>
              </a:rPr>
              <a:t>2</a:t>
            </a:r>
            <a:r>
              <a:rPr lang="ja-JP" altLang="en-US" sz="2400" dirty="0">
                <a:latin typeface="+mn-ea"/>
              </a:rPr>
              <a:t>種類のゲノム（サブゲノム）を特定することに成功し、約</a:t>
            </a:r>
            <a:r>
              <a:rPr lang="en-US" altLang="ja-JP" sz="2400" dirty="0">
                <a:latin typeface="+mn-ea"/>
              </a:rPr>
              <a:t>1800</a:t>
            </a:r>
            <a:r>
              <a:rPr lang="ja-JP" altLang="en-US" sz="2400" dirty="0">
                <a:latin typeface="+mn-ea"/>
              </a:rPr>
              <a:t>万年前の「全ゲノム重複」の後に、ゲノムがどのように進化したかを初めて明らかにした。</a:t>
            </a:r>
          </a:p>
          <a:p>
            <a:pPr marL="342900" indent="-342900">
              <a:lnSpc>
                <a:spcPct val="150000"/>
              </a:lnSpc>
              <a:buFont typeface="+mj-lt"/>
              <a:buAutoNum type="arabicPeriod"/>
            </a:pPr>
            <a:r>
              <a:rPr lang="ja-JP" altLang="en-US" sz="2400" dirty="0" smtClean="0">
                <a:latin typeface="+mn-ea"/>
              </a:rPr>
              <a:t>本ゲノム</a:t>
            </a:r>
            <a:r>
              <a:rPr lang="ja-JP" altLang="en-US" sz="2400" dirty="0">
                <a:latin typeface="+mn-ea"/>
              </a:rPr>
              <a:t>情報は、生命科学の発展に多大な貢献をするだけではなく、約</a:t>
            </a:r>
            <a:r>
              <a:rPr lang="en-US" altLang="ja-JP" sz="2400" dirty="0">
                <a:latin typeface="+mn-ea"/>
              </a:rPr>
              <a:t>5</a:t>
            </a:r>
            <a:r>
              <a:rPr lang="ja-JP" altLang="en-US" sz="2400" dirty="0">
                <a:latin typeface="+mn-ea"/>
              </a:rPr>
              <a:t>億年前に脊椎動物が誕生する過程で起きたとされる「全ゲノム重複」の謎を解く鍵、ロゼッタストーンとなる。</a:t>
            </a:r>
          </a:p>
        </p:txBody>
      </p:sp>
    </p:spTree>
    <p:extLst>
      <p:ext uri="{BB962C8B-B14F-4D97-AF65-F5344CB8AC3E}">
        <p14:creationId xmlns:p14="http://schemas.microsoft.com/office/powerpoint/2010/main" val="1749816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24</a:t>
            </a:fld>
            <a:endParaRPr lang="ja-JP" altLang="en-US" sz="1400">
              <a:solidFill>
                <a:schemeClr val="tx1"/>
              </a:solidFill>
            </a:endParaRPr>
          </a:p>
        </p:txBody>
      </p:sp>
      <p:sp>
        <p:nvSpPr>
          <p:cNvPr id="4" name="正方形/長方形 3"/>
          <p:cNvSpPr/>
          <p:nvPr/>
        </p:nvSpPr>
        <p:spPr>
          <a:xfrm>
            <a:off x="2920749" y="165100"/>
            <a:ext cx="3302506" cy="523220"/>
          </a:xfrm>
          <a:prstGeom prst="rect">
            <a:avLst/>
          </a:prstGeom>
        </p:spPr>
        <p:txBody>
          <a:bodyPr wrap="none">
            <a:spAutoFit/>
          </a:bodyPr>
          <a:lstStyle/>
          <a:p>
            <a:pPr algn="ctr"/>
            <a:r>
              <a:rPr lang="ja-JP" altLang="en-US" sz="2800" b="1" dirty="0" smtClean="0"/>
              <a:t>全</a:t>
            </a:r>
            <a:r>
              <a:rPr lang="ja-JP" altLang="ja-JP" sz="2800" b="1" dirty="0" smtClean="0"/>
              <a:t>ゲノム</a:t>
            </a:r>
            <a:r>
              <a:rPr lang="ja-JP" altLang="en-US" sz="2800" b="1" dirty="0" smtClean="0"/>
              <a:t>解読の</a:t>
            </a:r>
            <a:r>
              <a:rPr lang="ja-JP" altLang="ja-JP" sz="2800" b="1" dirty="0" smtClean="0"/>
              <a:t>論文</a:t>
            </a:r>
            <a:endParaRPr lang="ja-JP" altLang="en-US" sz="2800" dirty="0"/>
          </a:p>
        </p:txBody>
      </p:sp>
      <p:sp>
        <p:nvSpPr>
          <p:cNvPr id="5" name="テキスト ボックス 4"/>
          <p:cNvSpPr txBox="1"/>
          <p:nvPr/>
        </p:nvSpPr>
        <p:spPr>
          <a:xfrm>
            <a:off x="6045577" y="5731323"/>
            <a:ext cx="2371162" cy="707886"/>
          </a:xfrm>
          <a:prstGeom prst="rect">
            <a:avLst/>
          </a:prstGeom>
          <a:noFill/>
        </p:spPr>
        <p:txBody>
          <a:bodyPr wrap="none" rtlCol="0">
            <a:spAutoFit/>
          </a:bodyPr>
          <a:lstStyle/>
          <a:p>
            <a:r>
              <a:rPr lang="ja-JP" altLang="en-US" sz="2000" dirty="0" smtClean="0"/>
              <a:t>＊異質四倍体</a:t>
            </a:r>
            <a:endParaRPr lang="en-US" altLang="ja-JP" sz="2000" dirty="0" smtClean="0"/>
          </a:p>
          <a:p>
            <a:r>
              <a:rPr kumimoji="1" lang="ja-JP" altLang="en-US" sz="2000" dirty="0" smtClean="0"/>
              <a:t>＃サブゲノムの同定</a:t>
            </a:r>
            <a:endParaRPr kumimoji="1" lang="ja-JP" altLang="en-US" sz="2000" dirty="0"/>
          </a:p>
        </p:txBody>
      </p:sp>
      <p:sp>
        <p:nvSpPr>
          <p:cNvPr id="6" name="テキスト ボックス 5"/>
          <p:cNvSpPr txBox="1"/>
          <p:nvPr/>
        </p:nvSpPr>
        <p:spPr>
          <a:xfrm>
            <a:off x="420062" y="5731323"/>
            <a:ext cx="2585964" cy="400110"/>
          </a:xfrm>
          <a:prstGeom prst="rect">
            <a:avLst/>
          </a:prstGeom>
          <a:noFill/>
        </p:spPr>
        <p:txBody>
          <a:bodyPr wrap="none" rtlCol="0">
            <a:spAutoFit/>
          </a:bodyPr>
          <a:lstStyle/>
          <a:p>
            <a:r>
              <a:rPr lang="ja-JP" altLang="en-US" sz="2000" dirty="0" smtClean="0"/>
              <a:t>太字</a:t>
            </a:r>
            <a:r>
              <a:rPr lang="ja-JP" altLang="en-US" sz="2000" dirty="0"/>
              <a:t>：</a:t>
            </a:r>
            <a:r>
              <a:rPr kumimoji="1" lang="ja-JP" altLang="en-US" sz="2000" dirty="0" smtClean="0"/>
              <a:t>主要モデル生物</a:t>
            </a:r>
            <a:endParaRPr kumimoji="1" lang="ja-JP" altLang="en-US" sz="2000" dirty="0"/>
          </a:p>
        </p:txBody>
      </p:sp>
      <p:grpSp>
        <p:nvGrpSpPr>
          <p:cNvPr id="19" name="グループ化 18"/>
          <p:cNvGrpSpPr/>
          <p:nvPr/>
        </p:nvGrpSpPr>
        <p:grpSpPr>
          <a:xfrm>
            <a:off x="420062" y="889311"/>
            <a:ext cx="8303876" cy="4668276"/>
            <a:chOff x="742266" y="889311"/>
            <a:chExt cx="8303876" cy="4668276"/>
          </a:xfrm>
        </p:grpSpPr>
        <p:sp>
          <p:nvSpPr>
            <p:cNvPr id="3" name="テキスト ボックス 2"/>
            <p:cNvSpPr txBox="1"/>
            <p:nvPr/>
          </p:nvSpPr>
          <p:spPr>
            <a:xfrm>
              <a:off x="742266" y="1033272"/>
              <a:ext cx="8303876" cy="4524315"/>
            </a:xfrm>
            <a:prstGeom prst="rect">
              <a:avLst/>
            </a:prstGeom>
            <a:noFill/>
          </p:spPr>
          <p:txBody>
            <a:bodyPr wrap="none" rtlCol="0">
              <a:spAutoFit/>
            </a:bodyPr>
            <a:lstStyle/>
            <a:p>
              <a:r>
                <a:rPr lang="ja-JP" altLang="en-US" sz="2400" b="1" dirty="0">
                  <a:latin typeface="+mn-ea"/>
                </a:rPr>
                <a:t>酵母</a:t>
              </a:r>
              <a:r>
                <a:rPr lang="en-US" altLang="ja-JP" sz="2400" b="1" dirty="0">
                  <a:latin typeface="+mn-ea"/>
                </a:rPr>
                <a:t>		</a:t>
              </a:r>
              <a:r>
                <a:rPr lang="en-US" altLang="ja-JP" sz="2400" b="1" dirty="0" smtClean="0">
                  <a:latin typeface="+mn-ea"/>
                </a:rPr>
                <a:t>	1997 </a:t>
              </a:r>
              <a:r>
                <a:rPr lang="en-US" altLang="ja-JP" sz="2400" b="1" dirty="0">
                  <a:latin typeface="+mn-ea"/>
                </a:rPr>
                <a:t>Nature	</a:t>
              </a:r>
              <a:r>
                <a:rPr lang="ja-JP" altLang="ja-JP" sz="2400" b="1" dirty="0" smtClean="0">
                  <a:latin typeface="+mn-ea"/>
                </a:rPr>
                <a:t>染色体</a:t>
              </a:r>
              <a:r>
                <a:rPr lang="en-US" altLang="ja-JP" sz="2400" b="1" dirty="0">
                  <a:latin typeface="+mn-ea"/>
                </a:rPr>
                <a:t>1</a:t>
              </a:r>
              <a:r>
                <a:rPr lang="ja-JP" altLang="ja-JP" sz="2400" b="1" dirty="0">
                  <a:latin typeface="+mn-ea"/>
                </a:rPr>
                <a:t>本ずつを</a:t>
              </a:r>
              <a:r>
                <a:rPr lang="ja-JP" altLang="ja-JP" sz="2400" b="1" dirty="0" smtClean="0">
                  <a:latin typeface="+mn-ea"/>
                </a:rPr>
                <a:t>論文</a:t>
              </a:r>
              <a:endParaRPr lang="ja-JP" altLang="ja-JP" sz="2400" b="1" dirty="0">
                <a:latin typeface="+mn-ea"/>
              </a:endParaRPr>
            </a:p>
            <a:p>
              <a:r>
                <a:rPr lang="ja-JP" altLang="en-US" sz="2400" b="1" dirty="0" smtClean="0">
                  <a:latin typeface="+mn-ea"/>
                </a:rPr>
                <a:t>線虫</a:t>
              </a:r>
              <a:r>
                <a:rPr lang="en-US" altLang="ja-JP" sz="2400" b="1" dirty="0" smtClean="0">
                  <a:latin typeface="+mn-ea"/>
                </a:rPr>
                <a:t>	</a:t>
              </a:r>
              <a:r>
                <a:rPr lang="en-US" altLang="ja-JP" sz="2400" b="1" dirty="0">
                  <a:latin typeface="+mn-ea"/>
                </a:rPr>
                <a:t>	</a:t>
              </a:r>
              <a:r>
                <a:rPr lang="en-US" altLang="ja-JP" sz="2400" b="1" dirty="0" smtClean="0">
                  <a:latin typeface="+mn-ea"/>
                </a:rPr>
                <a:t>	1998 </a:t>
              </a:r>
              <a:r>
                <a:rPr lang="en-US" altLang="ja-JP" sz="2400" b="1" dirty="0">
                  <a:latin typeface="+mn-ea"/>
                </a:rPr>
                <a:t>Science (special review)</a:t>
              </a:r>
              <a:endParaRPr lang="ja-JP" altLang="ja-JP" sz="2400" b="1" dirty="0">
                <a:latin typeface="+mn-ea"/>
              </a:endParaRPr>
            </a:p>
            <a:p>
              <a:r>
                <a:rPr lang="ja-JP" altLang="en-US" sz="2400" b="1" dirty="0" smtClean="0">
                  <a:latin typeface="+mn-ea"/>
                </a:rPr>
                <a:t>ショウジョウバエ</a:t>
              </a:r>
              <a:r>
                <a:rPr lang="en-US" altLang="ja-JP" sz="2400" b="1" dirty="0">
                  <a:latin typeface="+mn-ea"/>
                </a:rPr>
                <a:t>	2000 Science (review)</a:t>
              </a:r>
              <a:endParaRPr lang="ja-JP" altLang="ja-JP" sz="2400" b="1" dirty="0">
                <a:latin typeface="+mn-ea"/>
              </a:endParaRPr>
            </a:p>
            <a:p>
              <a:r>
                <a:rPr lang="ja-JP" altLang="en-US" sz="2400" b="1" dirty="0" smtClean="0">
                  <a:latin typeface="+mn-ea"/>
                </a:rPr>
                <a:t>ヒト</a:t>
              </a:r>
              <a:r>
                <a:rPr lang="en-US" altLang="ja-JP" sz="2400" b="1" dirty="0">
                  <a:latin typeface="+mn-ea"/>
                </a:rPr>
                <a:t>		</a:t>
              </a:r>
              <a:r>
                <a:rPr lang="en-US" altLang="ja-JP" sz="2400" b="1" dirty="0" smtClean="0">
                  <a:latin typeface="+mn-ea"/>
                </a:rPr>
                <a:t>	2001 </a:t>
              </a:r>
              <a:r>
                <a:rPr lang="en-US" altLang="ja-JP" sz="2400" b="1" dirty="0">
                  <a:latin typeface="+mn-ea"/>
                </a:rPr>
                <a:t>Nature Article</a:t>
              </a:r>
              <a:endParaRPr lang="ja-JP" altLang="ja-JP" sz="2400" b="1" dirty="0">
                <a:latin typeface="+mn-ea"/>
              </a:endParaRPr>
            </a:p>
            <a:p>
              <a:r>
                <a:rPr lang="ja-JP" altLang="en-US" sz="2400" b="1" dirty="0" smtClean="0">
                  <a:latin typeface="+mn-ea"/>
                </a:rPr>
                <a:t>マウス</a:t>
              </a:r>
              <a:r>
                <a:rPr lang="en-US" altLang="ja-JP" sz="2400" b="1" dirty="0">
                  <a:latin typeface="+mn-ea"/>
                </a:rPr>
                <a:t>		</a:t>
              </a:r>
              <a:r>
                <a:rPr lang="en-US" altLang="ja-JP" sz="2400" b="1" dirty="0" smtClean="0">
                  <a:latin typeface="+mn-ea"/>
                </a:rPr>
                <a:t>	2001 </a:t>
              </a:r>
              <a:r>
                <a:rPr lang="en-US" altLang="ja-JP" sz="2400" b="1" dirty="0">
                  <a:latin typeface="+mn-ea"/>
                </a:rPr>
                <a:t>Nature Article</a:t>
              </a:r>
              <a:endParaRPr lang="ja-JP" altLang="ja-JP" sz="2400" b="1" dirty="0">
                <a:latin typeface="+mn-ea"/>
              </a:endParaRPr>
            </a:p>
            <a:p>
              <a:r>
                <a:rPr lang="ja-JP" altLang="en-US" sz="2400" b="1" dirty="0" smtClean="0">
                  <a:latin typeface="+mn-ea"/>
                </a:rPr>
                <a:t>ニワトリ</a:t>
              </a:r>
              <a:r>
                <a:rPr lang="en-US" altLang="ja-JP" sz="2400" b="1" dirty="0">
                  <a:latin typeface="+mn-ea"/>
                </a:rPr>
                <a:t>		2004 Nature Article</a:t>
              </a:r>
              <a:endParaRPr lang="ja-JP" altLang="ja-JP" sz="2400" b="1" dirty="0">
                <a:latin typeface="+mn-ea"/>
              </a:endParaRPr>
            </a:p>
            <a:p>
              <a:r>
                <a:rPr lang="ja-JP" altLang="en-US" sz="2400" b="1" dirty="0" smtClean="0">
                  <a:latin typeface="+mn-ea"/>
                </a:rPr>
                <a:t>ゼブラフィッシュ</a:t>
              </a:r>
              <a:r>
                <a:rPr lang="en-US" altLang="ja-JP" sz="2400" b="1" dirty="0">
                  <a:latin typeface="+mn-ea"/>
                </a:rPr>
                <a:t>	2005 Genome Research (resource)</a:t>
              </a:r>
              <a:endParaRPr lang="ja-JP" altLang="ja-JP" sz="2400" b="1" dirty="0">
                <a:latin typeface="+mn-ea"/>
              </a:endParaRPr>
            </a:p>
            <a:p>
              <a:r>
                <a:rPr lang="ja-JP" altLang="en-US" sz="2400" b="1" dirty="0" smtClean="0"/>
                <a:t>メダカ</a:t>
              </a:r>
              <a:r>
                <a:rPr lang="en-US" altLang="ja-JP" sz="2400" b="1" dirty="0"/>
                <a:t>		</a:t>
              </a:r>
              <a:r>
                <a:rPr lang="en-US" altLang="ja-JP" sz="2400" b="1" dirty="0" smtClean="0"/>
                <a:t>	2007 </a:t>
              </a:r>
              <a:r>
                <a:rPr lang="en-US" altLang="ja-JP" sz="2400" b="1" dirty="0"/>
                <a:t>Nature Letter</a:t>
              </a:r>
              <a:endParaRPr lang="ja-JP" altLang="ja-JP" sz="2400" b="1" dirty="0"/>
            </a:p>
            <a:p>
              <a:r>
                <a:rPr lang="ja-JP" altLang="en-US" sz="2400" b="1" dirty="0" smtClean="0"/>
                <a:t>ネッタイツメガエル</a:t>
              </a:r>
              <a:r>
                <a:rPr lang="en-US" altLang="ja-JP" sz="2400" b="1" dirty="0"/>
                <a:t>	2010 Science Letter</a:t>
              </a:r>
              <a:endParaRPr lang="ja-JP" altLang="ja-JP" sz="2400" b="1" dirty="0"/>
            </a:p>
            <a:p>
              <a:r>
                <a:rPr lang="en-US" altLang="ja-JP" sz="2400" dirty="0">
                  <a:latin typeface="ＭＳ Ｐ明朝" panose="02020600040205080304" pitchFamily="18" charset="-128"/>
                  <a:ea typeface="ＭＳ Ｐ明朝" panose="02020600040205080304" pitchFamily="18" charset="-128"/>
                </a:rPr>
                <a:t>Rainbow trout	</a:t>
              </a:r>
              <a:r>
                <a:rPr lang="en-US" altLang="ja-JP" sz="2400" dirty="0" smtClean="0">
                  <a:latin typeface="ＭＳ Ｐ明朝" panose="02020600040205080304" pitchFamily="18" charset="-128"/>
                  <a:ea typeface="ＭＳ Ｐ明朝" panose="02020600040205080304" pitchFamily="18" charset="-128"/>
                </a:rPr>
                <a:t>	2014 </a:t>
              </a:r>
              <a:r>
                <a:rPr lang="en-US" altLang="ja-JP" sz="2400" dirty="0">
                  <a:latin typeface="ＭＳ Ｐ明朝" panose="02020600040205080304" pitchFamily="18" charset="-128"/>
                  <a:ea typeface="ＭＳ Ｐ明朝" panose="02020600040205080304" pitchFamily="18" charset="-128"/>
                </a:rPr>
                <a:t>Nature </a:t>
              </a:r>
              <a:r>
                <a:rPr lang="en-US" altLang="ja-JP" sz="2400" dirty="0" smtClean="0">
                  <a:latin typeface="ＭＳ Ｐ明朝" panose="02020600040205080304" pitchFamily="18" charset="-128"/>
                  <a:ea typeface="ＭＳ Ｐ明朝" panose="02020600040205080304" pitchFamily="18" charset="-128"/>
                </a:rPr>
                <a:t>Communications</a:t>
              </a:r>
              <a:r>
                <a:rPr lang="ja-JP" altLang="en-US" sz="2400" dirty="0" smtClean="0">
                  <a:latin typeface="ＭＳ Ｐ明朝" panose="02020600040205080304" pitchFamily="18" charset="-128"/>
                  <a:ea typeface="ＭＳ Ｐ明朝" panose="02020600040205080304" pitchFamily="18" charset="-128"/>
                </a:rPr>
                <a:t>　＊</a:t>
              </a:r>
              <a:r>
                <a:rPr lang="en-US" altLang="ja-JP" sz="2400" dirty="0">
                  <a:latin typeface="ＭＳ Ｐ明朝" panose="02020600040205080304" pitchFamily="18" charset="-128"/>
                  <a:ea typeface="ＭＳ Ｐ明朝" panose="02020600040205080304" pitchFamily="18" charset="-128"/>
                </a:rPr>
                <a:t>1</a:t>
              </a:r>
              <a:r>
                <a:rPr lang="ja-JP" altLang="en-US" sz="2400" dirty="0">
                  <a:latin typeface="ＭＳ Ｐ明朝" panose="02020600040205080304" pitchFamily="18" charset="-128"/>
                  <a:ea typeface="ＭＳ Ｐ明朝" panose="02020600040205080304" pitchFamily="18" charset="-128"/>
                </a:rPr>
                <a:t>億</a:t>
              </a:r>
              <a:r>
                <a:rPr lang="ja-JP" altLang="en-US" sz="2400" dirty="0" smtClean="0">
                  <a:latin typeface="ＭＳ Ｐ明朝" panose="02020600040205080304" pitchFamily="18" charset="-128"/>
                  <a:ea typeface="ＭＳ Ｐ明朝" panose="02020600040205080304" pitchFamily="18" charset="-128"/>
                </a:rPr>
                <a:t>年前</a:t>
              </a:r>
              <a:endParaRPr lang="en-US" altLang="ja-JP" sz="2400" dirty="0">
                <a:latin typeface="ＭＳ Ｐ明朝" panose="02020600040205080304" pitchFamily="18" charset="-128"/>
                <a:ea typeface="ＭＳ Ｐ明朝" panose="02020600040205080304" pitchFamily="18" charset="-128"/>
              </a:endParaRPr>
            </a:p>
            <a:p>
              <a:r>
                <a:rPr lang="en-US" altLang="ja-JP" sz="2400" dirty="0">
                  <a:latin typeface="ＭＳ Ｐ明朝" panose="02020600040205080304" pitchFamily="18" charset="-128"/>
                  <a:ea typeface="ＭＳ Ｐ明朝" panose="02020600040205080304" pitchFamily="18" charset="-128"/>
                </a:rPr>
                <a:t>Atlantic salmon	2016 Nature Article	</a:t>
              </a:r>
              <a:r>
                <a:rPr lang="ja-JP" altLang="en-US" sz="2400" dirty="0">
                  <a:latin typeface="ＭＳ Ｐ明朝" panose="02020600040205080304" pitchFamily="18" charset="-128"/>
                  <a:ea typeface="ＭＳ Ｐ明朝" panose="02020600040205080304" pitchFamily="18" charset="-128"/>
                </a:rPr>
                <a:t>＊</a:t>
              </a:r>
              <a:r>
                <a:rPr lang="en-US" altLang="ja-JP" sz="2400" dirty="0" smtClean="0">
                  <a:latin typeface="ＭＳ Ｐ明朝" panose="02020600040205080304" pitchFamily="18" charset="-128"/>
                  <a:ea typeface="ＭＳ Ｐ明朝" panose="02020600040205080304" pitchFamily="18" charset="-128"/>
                </a:rPr>
                <a:t>8000</a:t>
              </a:r>
              <a:r>
                <a:rPr lang="ja-JP" altLang="en-US" sz="2400" dirty="0" smtClean="0">
                  <a:latin typeface="ＭＳ Ｐ明朝" panose="02020600040205080304" pitchFamily="18" charset="-128"/>
                  <a:ea typeface="ＭＳ Ｐ明朝" panose="02020600040205080304" pitchFamily="18" charset="-128"/>
                </a:rPr>
                <a:t>万年前</a:t>
              </a:r>
              <a:endParaRPr lang="ja-JP" altLang="ja-JP" sz="2400" dirty="0">
                <a:latin typeface="ＭＳ Ｐ明朝" panose="02020600040205080304" pitchFamily="18" charset="-128"/>
                <a:ea typeface="ＭＳ Ｐ明朝" panose="02020600040205080304" pitchFamily="18" charset="-128"/>
              </a:endParaRPr>
            </a:p>
            <a:p>
              <a:r>
                <a:rPr lang="ja-JP" altLang="en-US" sz="2400" b="1" dirty="0" smtClean="0"/>
                <a:t>アフリカツメガエル</a:t>
              </a:r>
              <a:r>
                <a:rPr lang="en-US" altLang="ja-JP" sz="2400" b="1" dirty="0"/>
                <a:t>	2016 Nature </a:t>
              </a:r>
              <a:r>
                <a:rPr lang="en-US" altLang="ja-JP" sz="2400" b="1" dirty="0" smtClean="0"/>
                <a:t>Article	</a:t>
              </a:r>
              <a:r>
                <a:rPr lang="ja-JP" altLang="en-US" sz="2400" b="1" dirty="0" smtClean="0"/>
                <a:t>＊</a:t>
              </a:r>
              <a:r>
                <a:rPr lang="en-US" altLang="ja-JP" sz="2400" b="1" dirty="0" smtClean="0"/>
                <a:t>1800</a:t>
              </a:r>
              <a:r>
                <a:rPr lang="ja-JP" altLang="en-US" sz="2400" b="1" dirty="0" smtClean="0"/>
                <a:t>万年前</a:t>
              </a:r>
              <a:r>
                <a:rPr lang="en-US" altLang="ja-JP" sz="2400" b="1" dirty="0" smtClean="0"/>
                <a:t> </a:t>
              </a:r>
              <a:r>
                <a:rPr lang="ja-JP" altLang="en-US" sz="2400" b="1" dirty="0" smtClean="0"/>
                <a:t>＃ </a:t>
              </a:r>
              <a:endParaRPr lang="ja-JP" altLang="ja-JP" sz="2400" b="1" dirty="0"/>
            </a:p>
          </p:txBody>
        </p:sp>
        <p:cxnSp>
          <p:nvCxnSpPr>
            <p:cNvPr id="15" name="直線コネクタ 14"/>
            <p:cNvCxnSpPr/>
            <p:nvPr/>
          </p:nvCxnSpPr>
          <p:spPr>
            <a:xfrm>
              <a:off x="742266" y="889311"/>
              <a:ext cx="8147734"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742266" y="5545198"/>
              <a:ext cx="8147734"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1491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25</a:t>
            </a:fld>
            <a:endParaRPr lang="ja-JP" altLang="en-US" sz="1400">
              <a:solidFill>
                <a:schemeClr val="tx1"/>
              </a:solidFill>
            </a:endParaRPr>
          </a:p>
        </p:txBody>
      </p:sp>
      <p:sp>
        <p:nvSpPr>
          <p:cNvPr id="3" name="Freeform 32"/>
          <p:cNvSpPr>
            <a:spLocks/>
          </p:cNvSpPr>
          <p:nvPr/>
        </p:nvSpPr>
        <p:spPr bwMode="auto">
          <a:xfrm flipV="1">
            <a:off x="1825621" y="2551235"/>
            <a:ext cx="1394655" cy="1182624"/>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4" name="Freeform 32"/>
          <p:cNvSpPr>
            <a:spLocks/>
          </p:cNvSpPr>
          <p:nvPr/>
        </p:nvSpPr>
        <p:spPr bwMode="auto">
          <a:xfrm flipV="1">
            <a:off x="2450591" y="2205947"/>
            <a:ext cx="769686" cy="632528"/>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5" name="Freeform 32"/>
          <p:cNvSpPr>
            <a:spLocks/>
          </p:cNvSpPr>
          <p:nvPr/>
        </p:nvSpPr>
        <p:spPr bwMode="auto">
          <a:xfrm flipV="1">
            <a:off x="2450591" y="3417595"/>
            <a:ext cx="769685" cy="632528"/>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cxnSp>
        <p:nvCxnSpPr>
          <p:cNvPr id="14" name="直線コネクタ 13"/>
          <p:cNvCxnSpPr/>
          <p:nvPr/>
        </p:nvCxnSpPr>
        <p:spPr>
          <a:xfrm>
            <a:off x="1463040" y="3148643"/>
            <a:ext cx="365760" cy="0"/>
          </a:xfrm>
          <a:prstGeom prst="line">
            <a:avLst/>
          </a:pr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円/楕円 14"/>
          <p:cNvSpPr/>
          <p:nvPr/>
        </p:nvSpPr>
        <p:spPr>
          <a:xfrm>
            <a:off x="1130679" y="2996243"/>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299527" y="2059643"/>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299527" y="2674368"/>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299527" y="3289093"/>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299527" y="3903819"/>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256339" y="2059643"/>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256339" y="2674368"/>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256339" y="3289093"/>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256339" y="3903819"/>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082345" y="2059643"/>
            <a:ext cx="292608" cy="292608"/>
          </a:xfrm>
          <a:prstGeom prst="ellipse">
            <a:avLst/>
          </a:prstGeom>
          <a:solidFill>
            <a:srgbClr val="FF99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082345" y="2674368"/>
            <a:ext cx="292608" cy="292608"/>
          </a:xfrm>
          <a:prstGeom prst="ellipse">
            <a:avLst/>
          </a:prstGeom>
          <a:solidFill>
            <a:srgbClr val="FF99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082345" y="3289093"/>
            <a:ext cx="292608" cy="292608"/>
          </a:xfrm>
          <a:prstGeom prst="ellipse">
            <a:avLst/>
          </a:prstGeom>
          <a:solidFill>
            <a:srgbClr val="FF99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908351" y="2059643"/>
            <a:ext cx="292608" cy="292608"/>
          </a:xfrm>
          <a:prstGeom prst="ellipse">
            <a:avLst/>
          </a:prstGeom>
          <a:solidFill>
            <a:srgbClr val="66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908351" y="3903819"/>
            <a:ext cx="292608" cy="292608"/>
          </a:xfrm>
          <a:prstGeom prst="ellipse">
            <a:avLst/>
          </a:prstGeom>
          <a:solidFill>
            <a:srgbClr val="66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7734357" y="2674368"/>
            <a:ext cx="292608" cy="292608"/>
          </a:xfrm>
          <a:prstGeom prst="ellipse">
            <a:avLst/>
          </a:prstGeom>
          <a:solidFill>
            <a:srgbClr val="0000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3947332" y="2838475"/>
            <a:ext cx="103627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p:nvPr/>
        </p:nvCxnSpPr>
        <p:spPr>
          <a:xfrm>
            <a:off x="4983603" y="1842067"/>
            <a:ext cx="3473133" cy="0"/>
          </a:xfrm>
          <a:prstGeom prst="line">
            <a:avLst/>
          </a:prstGeom>
          <a:ln w="12700">
            <a:solidFill>
              <a:schemeClr val="tx1">
                <a:lumMod val="85000"/>
                <a:lumOff val="1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734251" y="1136004"/>
            <a:ext cx="3523721" cy="707886"/>
          </a:xfrm>
          <a:prstGeom prst="rect">
            <a:avLst/>
          </a:prstGeom>
          <a:noFill/>
        </p:spPr>
        <p:txBody>
          <a:bodyPr wrap="none" rtlCol="0">
            <a:spAutoFit/>
          </a:bodyPr>
          <a:lstStyle/>
          <a:p>
            <a:pPr algn="ctr"/>
            <a:r>
              <a:rPr lang="ja-JP" altLang="en-US" sz="2000" dirty="0" smtClean="0"/>
              <a:t>遺伝子よって</a:t>
            </a:r>
            <a:r>
              <a:rPr lang="ja-JP" altLang="en-US" sz="2000" dirty="0"/>
              <a:t>残り方</a:t>
            </a:r>
            <a:r>
              <a:rPr lang="ja-JP" altLang="en-US" sz="2000" dirty="0" smtClean="0"/>
              <a:t>が違うのは</a:t>
            </a:r>
            <a:endParaRPr lang="en-US" altLang="ja-JP" sz="2000" dirty="0" smtClean="0"/>
          </a:p>
          <a:p>
            <a:pPr algn="ctr"/>
            <a:r>
              <a:rPr kumimoji="1" lang="ja-JP" altLang="en-US" sz="2000" dirty="0"/>
              <a:t>偶然</a:t>
            </a:r>
            <a:r>
              <a:rPr kumimoji="1" lang="ja-JP" altLang="en-US" sz="2000" dirty="0" smtClean="0"/>
              <a:t>か、必然か？</a:t>
            </a:r>
            <a:endParaRPr kumimoji="1" lang="ja-JP" altLang="en-US" sz="2000" dirty="0"/>
          </a:p>
        </p:txBody>
      </p:sp>
      <p:sp>
        <p:nvSpPr>
          <p:cNvPr id="44" name="テキスト ボックス 43"/>
          <p:cNvSpPr txBox="1"/>
          <p:nvPr/>
        </p:nvSpPr>
        <p:spPr>
          <a:xfrm>
            <a:off x="1215912" y="0"/>
            <a:ext cx="6421951" cy="523220"/>
          </a:xfrm>
          <a:prstGeom prst="rect">
            <a:avLst/>
          </a:prstGeom>
          <a:noFill/>
        </p:spPr>
        <p:txBody>
          <a:bodyPr wrap="none" rtlCol="0">
            <a:spAutoFit/>
          </a:bodyPr>
          <a:lstStyle/>
          <a:p>
            <a:pPr algn="ctr"/>
            <a:r>
              <a:rPr kumimoji="1" lang="ja-JP" altLang="en-US" sz="2800" dirty="0" smtClean="0"/>
              <a:t>全ゲノム重複で増えた遺伝子の運命は？</a:t>
            </a:r>
            <a:endParaRPr kumimoji="1" lang="ja-JP" altLang="en-US" sz="2800" dirty="0"/>
          </a:p>
        </p:txBody>
      </p:sp>
      <p:cxnSp>
        <p:nvCxnSpPr>
          <p:cNvPr id="45" name="直線コネクタ 44"/>
          <p:cNvCxnSpPr/>
          <p:nvPr/>
        </p:nvCxnSpPr>
        <p:spPr>
          <a:xfrm>
            <a:off x="870138" y="1842067"/>
            <a:ext cx="2700000" cy="0"/>
          </a:xfrm>
          <a:prstGeom prst="line">
            <a:avLst/>
          </a:prstGeom>
          <a:ln w="12700">
            <a:solidFill>
              <a:schemeClr val="tx1">
                <a:lumMod val="85000"/>
                <a:lumOff val="1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847696" y="784032"/>
            <a:ext cx="2980303" cy="1015663"/>
          </a:xfrm>
          <a:prstGeom prst="rect">
            <a:avLst/>
          </a:prstGeom>
          <a:noFill/>
        </p:spPr>
        <p:txBody>
          <a:bodyPr wrap="none" rtlCol="0">
            <a:spAutoFit/>
          </a:bodyPr>
          <a:lstStyle/>
          <a:p>
            <a:pPr algn="ctr"/>
            <a:r>
              <a:rPr lang="ja-JP" altLang="en-US" sz="2000" dirty="0" smtClean="0"/>
              <a:t>脊椎動物への進化過程</a:t>
            </a:r>
            <a:r>
              <a:rPr lang="ja-JP" altLang="en-US" sz="2000" dirty="0"/>
              <a:t>で</a:t>
            </a:r>
            <a:endParaRPr lang="en-US" altLang="ja-JP" sz="2000" dirty="0"/>
          </a:p>
          <a:p>
            <a:pPr algn="ctr"/>
            <a:r>
              <a:rPr kumimoji="1" lang="en-US" altLang="ja-JP" sz="2000" dirty="0" smtClean="0"/>
              <a:t>2</a:t>
            </a:r>
            <a:r>
              <a:rPr kumimoji="1" lang="ja-JP" altLang="en-US" sz="2000" dirty="0" smtClean="0"/>
              <a:t>回の全ゲノム重複で</a:t>
            </a:r>
            <a:endParaRPr kumimoji="1" lang="en-US" altLang="ja-JP" sz="2000" dirty="0" smtClean="0"/>
          </a:p>
          <a:p>
            <a:pPr algn="ctr"/>
            <a:r>
              <a:rPr lang="en-US" altLang="ja-JP" sz="2000" dirty="0"/>
              <a:t>1</a:t>
            </a:r>
            <a:r>
              <a:rPr lang="ja-JP" altLang="en-US" sz="2000" dirty="0"/>
              <a:t>個</a:t>
            </a:r>
            <a:r>
              <a:rPr lang="ja-JP" altLang="en-US" sz="2000" dirty="0" smtClean="0"/>
              <a:t>の</a:t>
            </a:r>
            <a:r>
              <a:rPr kumimoji="1" lang="ja-JP" altLang="en-US" sz="2000" dirty="0" smtClean="0"/>
              <a:t>遺伝子が</a:t>
            </a:r>
            <a:r>
              <a:rPr kumimoji="1" lang="en-US" altLang="ja-JP" sz="2000" dirty="0" smtClean="0"/>
              <a:t>4</a:t>
            </a:r>
            <a:r>
              <a:rPr lang="ja-JP" altLang="en-US" sz="2000" dirty="0" smtClean="0"/>
              <a:t>個</a:t>
            </a:r>
            <a:r>
              <a:rPr lang="ja-JP" altLang="en-US" sz="2000" dirty="0"/>
              <a:t>と</a:t>
            </a:r>
            <a:r>
              <a:rPr kumimoji="1" lang="ja-JP" altLang="en-US" sz="2000" dirty="0" smtClean="0"/>
              <a:t>なる</a:t>
            </a:r>
            <a:endParaRPr kumimoji="1" lang="ja-JP" altLang="en-US" sz="2000" dirty="0"/>
          </a:p>
        </p:txBody>
      </p:sp>
      <p:sp>
        <p:nvSpPr>
          <p:cNvPr id="47" name="テキスト ボックス 46"/>
          <p:cNvSpPr txBox="1"/>
          <p:nvPr/>
        </p:nvSpPr>
        <p:spPr>
          <a:xfrm>
            <a:off x="3827999" y="2308637"/>
            <a:ext cx="1263487" cy="461665"/>
          </a:xfrm>
          <a:prstGeom prst="rect">
            <a:avLst/>
          </a:prstGeom>
          <a:noFill/>
        </p:spPr>
        <p:txBody>
          <a:bodyPr wrap="none" rtlCol="0">
            <a:spAutoFit/>
          </a:bodyPr>
          <a:lstStyle/>
          <a:p>
            <a:r>
              <a:rPr kumimoji="1" lang="en-US" altLang="ja-JP" sz="2400" dirty="0" smtClean="0"/>
              <a:t>5</a:t>
            </a:r>
            <a:r>
              <a:rPr kumimoji="1" lang="ja-JP" altLang="en-US" sz="2400" dirty="0" smtClean="0"/>
              <a:t>億年後</a:t>
            </a:r>
            <a:endParaRPr kumimoji="1" lang="ja-JP" altLang="en-US" sz="2400" dirty="0"/>
          </a:p>
        </p:txBody>
      </p:sp>
      <p:sp>
        <p:nvSpPr>
          <p:cNvPr id="48" name="テキスト ボックス 47"/>
          <p:cNvSpPr txBox="1"/>
          <p:nvPr/>
        </p:nvSpPr>
        <p:spPr>
          <a:xfrm>
            <a:off x="1810132" y="2852344"/>
            <a:ext cx="1620957" cy="584775"/>
          </a:xfrm>
          <a:prstGeom prst="rect">
            <a:avLst/>
          </a:prstGeom>
          <a:noFill/>
        </p:spPr>
        <p:txBody>
          <a:bodyPr wrap="none" rtlCol="0">
            <a:spAutoFit/>
          </a:bodyPr>
          <a:lstStyle/>
          <a:p>
            <a:r>
              <a:rPr lang="ja-JP" altLang="en-US" sz="1600" dirty="0" smtClean="0"/>
              <a:t>異質四倍体か？</a:t>
            </a:r>
            <a:endParaRPr lang="en-US" altLang="ja-JP" sz="1600" dirty="0" smtClean="0"/>
          </a:p>
          <a:p>
            <a:r>
              <a:rPr kumimoji="1" lang="ja-JP" altLang="en-US" sz="1600" dirty="0" smtClean="0"/>
              <a:t>同質四倍体か</a:t>
            </a:r>
            <a:r>
              <a:rPr kumimoji="1" lang="ja-JP" altLang="en-US" sz="1600" dirty="0"/>
              <a:t>？</a:t>
            </a:r>
          </a:p>
        </p:txBody>
      </p:sp>
      <p:sp>
        <p:nvSpPr>
          <p:cNvPr id="50" name="Freeform 32"/>
          <p:cNvSpPr>
            <a:spLocks/>
          </p:cNvSpPr>
          <p:nvPr/>
        </p:nvSpPr>
        <p:spPr bwMode="auto">
          <a:xfrm flipV="1">
            <a:off x="2448470" y="5357517"/>
            <a:ext cx="769685" cy="632528"/>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ja-JP" altLang="en-US" kern="0" smtClean="0">
              <a:solidFill>
                <a:srgbClr val="000000"/>
              </a:solidFill>
              <a:latin typeface="Arial"/>
            </a:endParaRPr>
          </a:p>
        </p:txBody>
      </p:sp>
      <p:sp>
        <p:nvSpPr>
          <p:cNvPr id="51" name="円/楕円 50"/>
          <p:cNvSpPr/>
          <p:nvPr/>
        </p:nvSpPr>
        <p:spPr>
          <a:xfrm>
            <a:off x="3297406" y="5229015"/>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3297406" y="5843741"/>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a:off x="3947332" y="5398675"/>
            <a:ext cx="103627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3794345" y="5882146"/>
            <a:ext cx="1473480" cy="400110"/>
          </a:xfrm>
          <a:prstGeom prst="rect">
            <a:avLst/>
          </a:prstGeom>
          <a:noFill/>
        </p:spPr>
        <p:txBody>
          <a:bodyPr wrap="none" rtlCol="0">
            <a:spAutoFit/>
          </a:bodyPr>
          <a:lstStyle/>
          <a:p>
            <a:r>
              <a:rPr lang="en-US" altLang="ja-JP" sz="2000" dirty="0"/>
              <a:t>1800</a:t>
            </a:r>
            <a:r>
              <a:rPr lang="ja-JP" altLang="en-US" sz="2000" dirty="0"/>
              <a:t>万</a:t>
            </a:r>
            <a:r>
              <a:rPr kumimoji="1" lang="ja-JP" altLang="en-US" sz="2000" dirty="0" smtClean="0"/>
              <a:t>年後</a:t>
            </a:r>
            <a:endParaRPr kumimoji="1" lang="ja-JP" altLang="en-US" sz="2000" dirty="0"/>
          </a:p>
        </p:txBody>
      </p:sp>
      <p:sp>
        <p:nvSpPr>
          <p:cNvPr id="55" name="円/楕円 54"/>
          <p:cNvSpPr/>
          <p:nvPr/>
        </p:nvSpPr>
        <p:spPr>
          <a:xfrm>
            <a:off x="5340472" y="5229015"/>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5340472" y="5843741"/>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6166478" y="5229015"/>
            <a:ext cx="292608" cy="292608"/>
          </a:xfrm>
          <a:prstGeom prst="ellipse">
            <a:avLst/>
          </a:prstGeom>
          <a:solidFill>
            <a:srgbClr val="FF99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6992484" y="5843741"/>
            <a:ext cx="292608" cy="292608"/>
          </a:xfrm>
          <a:prstGeom prst="ellipse">
            <a:avLst/>
          </a:prstGeom>
          <a:solidFill>
            <a:srgbClr val="66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7734357" y="5229015"/>
            <a:ext cx="292608" cy="292608"/>
          </a:xfrm>
          <a:prstGeom prst="ellipse">
            <a:avLst/>
          </a:prstGeom>
          <a:solidFill>
            <a:srgbClr val="0000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6166478" y="5843741"/>
            <a:ext cx="292608" cy="292608"/>
          </a:xfrm>
          <a:prstGeom prst="ellipse">
            <a:avLst/>
          </a:prstGeom>
          <a:solidFill>
            <a:srgbClr val="FF99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a:off x="2082710" y="5673781"/>
            <a:ext cx="365760" cy="0"/>
          </a:xfrm>
          <a:prstGeom prst="line">
            <a:avLst/>
          </a:pr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p:cNvSpPr txBox="1"/>
          <p:nvPr/>
        </p:nvSpPr>
        <p:spPr>
          <a:xfrm>
            <a:off x="2391745" y="5507130"/>
            <a:ext cx="1210588" cy="338554"/>
          </a:xfrm>
          <a:prstGeom prst="rect">
            <a:avLst/>
          </a:prstGeom>
          <a:noFill/>
        </p:spPr>
        <p:txBody>
          <a:bodyPr wrap="none" rtlCol="0">
            <a:spAutoFit/>
          </a:bodyPr>
          <a:lstStyle/>
          <a:p>
            <a:r>
              <a:rPr lang="ja-JP" altLang="en-US" sz="1600" dirty="0" smtClean="0"/>
              <a:t>異質四倍体</a:t>
            </a:r>
            <a:endParaRPr kumimoji="1" lang="ja-JP" altLang="en-US" sz="1600" dirty="0"/>
          </a:p>
        </p:txBody>
      </p:sp>
      <p:sp>
        <p:nvSpPr>
          <p:cNvPr id="63" name="テキスト ボックス 62"/>
          <p:cNvSpPr txBox="1"/>
          <p:nvPr/>
        </p:nvSpPr>
        <p:spPr>
          <a:xfrm>
            <a:off x="980905" y="4561145"/>
            <a:ext cx="3179075" cy="400110"/>
          </a:xfrm>
          <a:prstGeom prst="rect">
            <a:avLst/>
          </a:prstGeom>
          <a:noFill/>
        </p:spPr>
        <p:txBody>
          <a:bodyPr wrap="none" rtlCol="0">
            <a:spAutoFit/>
          </a:bodyPr>
          <a:lstStyle/>
          <a:p>
            <a:pPr algn="ctr"/>
            <a:r>
              <a:rPr lang="ja-JP" altLang="en-US" sz="2000" dirty="0" smtClean="0"/>
              <a:t>アフリカツメガエルの祖先種</a:t>
            </a:r>
            <a:endParaRPr kumimoji="1" lang="ja-JP" altLang="en-US" sz="2000" dirty="0"/>
          </a:p>
        </p:txBody>
      </p:sp>
      <p:sp>
        <p:nvSpPr>
          <p:cNvPr id="64" name="円/楕円 63"/>
          <p:cNvSpPr/>
          <p:nvPr/>
        </p:nvSpPr>
        <p:spPr>
          <a:xfrm>
            <a:off x="1722916" y="5513949"/>
            <a:ext cx="292608" cy="29260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a:off x="5131536" y="5004367"/>
            <a:ext cx="3473133" cy="0"/>
          </a:xfrm>
          <a:prstGeom prst="line">
            <a:avLst/>
          </a:prstGeom>
          <a:ln w="12700">
            <a:solidFill>
              <a:schemeClr val="tx1">
                <a:lumMod val="85000"/>
                <a:lumOff val="1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1018071" y="5004367"/>
            <a:ext cx="2700000" cy="0"/>
          </a:xfrm>
          <a:prstGeom prst="line">
            <a:avLst/>
          </a:prstGeom>
          <a:ln w="12700">
            <a:solidFill>
              <a:schemeClr val="tx1">
                <a:lumMod val="85000"/>
                <a:lumOff val="1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985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26</a:t>
            </a:fld>
            <a:endParaRPr lang="ja-JP" altLang="en-US" sz="1400">
              <a:solidFill>
                <a:schemeClr val="tx1"/>
              </a:solidFill>
            </a:endParaRPr>
          </a:p>
        </p:txBody>
      </p:sp>
      <p:sp>
        <p:nvSpPr>
          <p:cNvPr id="3" name="テキスト ボックス 2"/>
          <p:cNvSpPr txBox="1"/>
          <p:nvPr/>
        </p:nvSpPr>
        <p:spPr>
          <a:xfrm>
            <a:off x="2474976" y="1267968"/>
            <a:ext cx="4230624" cy="3108543"/>
          </a:xfrm>
          <a:prstGeom prst="rect">
            <a:avLst/>
          </a:prstGeom>
          <a:noFill/>
        </p:spPr>
        <p:txBody>
          <a:bodyPr wrap="square" rtlCol="0">
            <a:spAutoFit/>
          </a:bodyPr>
          <a:lstStyle/>
          <a:p>
            <a:pPr algn="ctr"/>
            <a:endParaRPr lang="en-US" altLang="ja-JP" sz="2800" dirty="0" smtClean="0"/>
          </a:p>
          <a:p>
            <a:pPr algn="ctr"/>
            <a:r>
              <a:rPr lang="ja-JP" altLang="en-US" sz="2800" dirty="0" smtClean="0"/>
              <a:t>文部</a:t>
            </a:r>
            <a:r>
              <a:rPr lang="ja-JP" altLang="en-US" sz="2800" dirty="0"/>
              <a:t>科学</a:t>
            </a:r>
            <a:r>
              <a:rPr kumimoji="1" lang="ja-JP" altLang="en-US" sz="2800" dirty="0" smtClean="0"/>
              <a:t>省　科研費</a:t>
            </a:r>
            <a:endParaRPr kumimoji="1" lang="en-US" altLang="ja-JP" sz="2800" dirty="0" smtClean="0"/>
          </a:p>
          <a:p>
            <a:pPr algn="ctr"/>
            <a:endParaRPr kumimoji="1" lang="en-US" altLang="ja-JP" sz="2800" dirty="0" smtClean="0"/>
          </a:p>
          <a:p>
            <a:pPr algn="ctr"/>
            <a:r>
              <a:rPr kumimoji="1" lang="ja-JP" altLang="en-US" sz="2800" dirty="0" smtClean="0"/>
              <a:t>ゲノム支援</a:t>
            </a:r>
            <a:endParaRPr kumimoji="1" lang="en-US" altLang="ja-JP" sz="2800" dirty="0" smtClean="0"/>
          </a:p>
          <a:p>
            <a:pPr algn="ctr"/>
            <a:r>
              <a:rPr kumimoji="1" lang="ja-JP" altLang="en-US" sz="2800" dirty="0" smtClean="0"/>
              <a:t>基盤</a:t>
            </a:r>
            <a:r>
              <a:rPr kumimoji="1" lang="en-US" altLang="ja-JP" sz="2800" dirty="0" smtClean="0"/>
              <a:t>A</a:t>
            </a:r>
            <a:r>
              <a:rPr kumimoji="1" lang="ja-JP" altLang="en-US" sz="2800" dirty="0" smtClean="0"/>
              <a:t>～</a:t>
            </a:r>
            <a:r>
              <a:rPr kumimoji="1" lang="en-US" altLang="ja-JP" sz="2800" dirty="0" smtClean="0"/>
              <a:t>C</a:t>
            </a:r>
          </a:p>
          <a:p>
            <a:pPr algn="ctr"/>
            <a:endParaRPr kumimoji="1" lang="en-US" altLang="ja-JP" sz="2800" dirty="0" smtClean="0"/>
          </a:p>
          <a:p>
            <a:pPr algn="ctr"/>
            <a:r>
              <a:rPr lang="ja-JP" altLang="en-US" sz="2800" dirty="0" smtClean="0"/>
              <a:t>運営費</a:t>
            </a:r>
            <a:r>
              <a:rPr lang="ja-JP" altLang="en-US" sz="2800" dirty="0"/>
              <a:t>交付金</a:t>
            </a:r>
            <a:endParaRPr kumimoji="1" lang="ja-JP" altLang="en-US" sz="2800" dirty="0"/>
          </a:p>
        </p:txBody>
      </p:sp>
      <p:sp>
        <p:nvSpPr>
          <p:cNvPr id="4" name="正方形/長方形 3"/>
          <p:cNvSpPr/>
          <p:nvPr/>
        </p:nvSpPr>
        <p:spPr>
          <a:xfrm>
            <a:off x="4069299" y="424680"/>
            <a:ext cx="1005403" cy="584775"/>
          </a:xfrm>
          <a:prstGeom prst="rect">
            <a:avLst/>
          </a:prstGeom>
        </p:spPr>
        <p:txBody>
          <a:bodyPr wrap="none">
            <a:spAutoFit/>
          </a:bodyPr>
          <a:lstStyle/>
          <a:p>
            <a:pPr algn="ctr"/>
            <a:r>
              <a:rPr lang="ja-JP" altLang="en-US" sz="3200" dirty="0"/>
              <a:t>謝辞</a:t>
            </a:r>
            <a:endParaRPr lang="en-US" altLang="ja-JP" sz="3200" dirty="0"/>
          </a:p>
        </p:txBody>
      </p:sp>
    </p:spTree>
    <p:extLst>
      <p:ext uri="{BB962C8B-B14F-4D97-AF65-F5344CB8AC3E}">
        <p14:creationId xmlns:p14="http://schemas.microsoft.com/office/powerpoint/2010/main" val="3667754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4082143" cy="369332"/>
          </a:xfrm>
          <a:prstGeom prst="rect">
            <a:avLst/>
          </a:prstGeom>
          <a:noFill/>
          <a:ln>
            <a:solidFill>
              <a:schemeClr val="tx1"/>
            </a:solidFill>
          </a:ln>
        </p:spPr>
        <p:txBody>
          <a:bodyPr wrap="square" rtlCol="0">
            <a:spAutoFit/>
          </a:bodyPr>
          <a:lstStyle/>
          <a:p>
            <a:r>
              <a:rPr lang="ja-JP" altLang="en-US" dirty="0" smtClean="0">
                <a:solidFill>
                  <a:prstClr val="black"/>
                </a:solidFill>
              </a:rPr>
              <a:t>ゲノム支援活動</a:t>
            </a:r>
            <a:r>
              <a:rPr lang="en-US" altLang="ja-JP" dirty="0" smtClean="0">
                <a:solidFill>
                  <a:prstClr val="black"/>
                </a:solidFill>
              </a:rPr>
              <a:t>(2010-2017)</a:t>
            </a:r>
            <a:r>
              <a:rPr lang="ja-JP" altLang="en-US" dirty="0" smtClean="0">
                <a:solidFill>
                  <a:prstClr val="black"/>
                </a:solidFill>
              </a:rPr>
              <a:t>のイメージ</a:t>
            </a:r>
            <a:endParaRPr lang="ja-JP" altLang="en-US" dirty="0">
              <a:solidFill>
                <a:prstClr val="black"/>
              </a:solidFill>
            </a:endParaRPr>
          </a:p>
        </p:txBody>
      </p:sp>
      <p:pic>
        <p:nvPicPr>
          <p:cNvPr id="3" name="図 2"/>
          <p:cNvPicPr>
            <a:picLocks noChangeAspect="1"/>
          </p:cNvPicPr>
          <p:nvPr/>
        </p:nvPicPr>
        <p:blipFill>
          <a:blip r:embed="rId2"/>
          <a:stretch>
            <a:fillRect/>
          </a:stretch>
        </p:blipFill>
        <p:spPr>
          <a:xfrm>
            <a:off x="1143680" y="3897084"/>
            <a:ext cx="6651525" cy="2677887"/>
          </a:xfrm>
          <a:prstGeom prst="rect">
            <a:avLst/>
          </a:prstGeom>
        </p:spPr>
      </p:pic>
      <p:pic>
        <p:nvPicPr>
          <p:cNvPr id="5" name="図 4"/>
          <p:cNvPicPr>
            <a:picLocks noChangeAspect="1"/>
          </p:cNvPicPr>
          <p:nvPr/>
        </p:nvPicPr>
        <p:blipFill>
          <a:blip r:embed="rId3"/>
          <a:stretch>
            <a:fillRect/>
          </a:stretch>
        </p:blipFill>
        <p:spPr>
          <a:xfrm>
            <a:off x="395288" y="523145"/>
            <a:ext cx="7785926" cy="2493532"/>
          </a:xfrm>
          <a:prstGeom prst="rect">
            <a:avLst/>
          </a:prstGeom>
        </p:spPr>
      </p:pic>
      <p:sp>
        <p:nvSpPr>
          <p:cNvPr id="6" name="テキスト ボックス 5"/>
          <p:cNvSpPr txBox="1"/>
          <p:nvPr/>
        </p:nvSpPr>
        <p:spPr>
          <a:xfrm>
            <a:off x="0" y="3330397"/>
            <a:ext cx="4985657" cy="369332"/>
          </a:xfrm>
          <a:prstGeom prst="rect">
            <a:avLst/>
          </a:prstGeom>
          <a:noFill/>
          <a:ln>
            <a:solidFill>
              <a:schemeClr val="tx1"/>
            </a:solidFill>
          </a:ln>
        </p:spPr>
        <p:txBody>
          <a:bodyPr wrap="square" rtlCol="0">
            <a:spAutoFit/>
          </a:bodyPr>
          <a:lstStyle/>
          <a:p>
            <a:r>
              <a:rPr lang="ja-JP" altLang="en-US" dirty="0" smtClean="0">
                <a:solidFill>
                  <a:prstClr val="black"/>
                </a:solidFill>
              </a:rPr>
              <a:t>ゲノム支援の成果による研究力強化のイメージ</a:t>
            </a:r>
            <a:endParaRPr lang="ja-JP" altLang="en-US" dirty="0">
              <a:solidFill>
                <a:prstClr val="black"/>
              </a:solidFill>
            </a:endParaRPr>
          </a:p>
        </p:txBody>
      </p:sp>
    </p:spTree>
    <p:extLst>
      <p:ext uri="{BB962C8B-B14F-4D97-AF65-F5344CB8AC3E}">
        <p14:creationId xmlns:p14="http://schemas.microsoft.com/office/powerpoint/2010/main" val="122436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28</a:t>
            </a:fld>
            <a:endParaRPr lang="ja-JP" altLang="en-US" sz="1400">
              <a:solidFill>
                <a:schemeClr val="tx1"/>
              </a:solidFill>
            </a:endParaRPr>
          </a:p>
        </p:txBody>
      </p:sp>
      <p:sp>
        <p:nvSpPr>
          <p:cNvPr id="3" name="正方形/長方形 2"/>
          <p:cNvSpPr/>
          <p:nvPr/>
        </p:nvSpPr>
        <p:spPr>
          <a:xfrm>
            <a:off x="1506775" y="2187047"/>
            <a:ext cx="6133282" cy="830997"/>
          </a:xfrm>
          <a:prstGeom prst="rect">
            <a:avLst/>
          </a:prstGeom>
        </p:spPr>
        <p:txBody>
          <a:bodyPr wrap="none">
            <a:spAutoFit/>
          </a:bodyPr>
          <a:lstStyle/>
          <a:p>
            <a:r>
              <a:rPr lang="ja-JP" altLang="en-US" sz="2400" dirty="0">
                <a:hlinkClick r:id="rId3"/>
              </a:rPr>
              <a:t>http://home.hiroshima-u.ac.jp/amphibia/main</a:t>
            </a:r>
            <a:r>
              <a:rPr lang="ja-JP" altLang="en-US" sz="2400" dirty="0" smtClean="0">
                <a:hlinkClick r:id="rId3"/>
              </a:rPr>
              <a:t>/</a:t>
            </a:r>
            <a:endParaRPr lang="en-US" altLang="ja-JP" sz="2400" dirty="0" smtClean="0"/>
          </a:p>
          <a:p>
            <a:r>
              <a:rPr lang="ja-JP" altLang="en-US" sz="2400" dirty="0" smtClean="0"/>
              <a:t>InstAmphBiol</a:t>
            </a:r>
            <a:r>
              <a:rPr lang="ja-JP" altLang="en-US" sz="2400" dirty="0"/>
              <a:t>/xl_photos.html</a:t>
            </a:r>
          </a:p>
        </p:txBody>
      </p:sp>
      <p:sp>
        <p:nvSpPr>
          <p:cNvPr id="4" name="テキスト ボックス 3"/>
          <p:cNvSpPr txBox="1"/>
          <p:nvPr/>
        </p:nvSpPr>
        <p:spPr>
          <a:xfrm>
            <a:off x="2413088" y="365125"/>
            <a:ext cx="4015843" cy="523220"/>
          </a:xfrm>
          <a:prstGeom prst="rect">
            <a:avLst/>
          </a:prstGeom>
          <a:noFill/>
        </p:spPr>
        <p:txBody>
          <a:bodyPr wrap="none" rtlCol="0">
            <a:spAutoFit/>
          </a:bodyPr>
          <a:lstStyle/>
          <a:p>
            <a:pPr algn="ctr"/>
            <a:r>
              <a:rPr kumimoji="1" lang="ja-JP" altLang="en-US" sz="2800" dirty="0" smtClean="0"/>
              <a:t>アフリカツメガエルの写真</a:t>
            </a:r>
            <a:endParaRPr kumimoji="1" lang="ja-JP" altLang="en-US" sz="2800" dirty="0"/>
          </a:p>
        </p:txBody>
      </p:sp>
      <p:sp>
        <p:nvSpPr>
          <p:cNvPr id="5" name="テキスト ボックス 4"/>
          <p:cNvSpPr txBox="1"/>
          <p:nvPr/>
        </p:nvSpPr>
        <p:spPr>
          <a:xfrm>
            <a:off x="2085396" y="1168898"/>
            <a:ext cx="4976041" cy="523220"/>
          </a:xfrm>
          <a:prstGeom prst="rect">
            <a:avLst/>
          </a:prstGeom>
          <a:noFill/>
        </p:spPr>
        <p:txBody>
          <a:bodyPr wrap="none" rtlCol="0">
            <a:spAutoFit/>
          </a:bodyPr>
          <a:lstStyle/>
          <a:p>
            <a:pPr algn="ctr"/>
            <a:r>
              <a:rPr kumimoji="1" lang="ja-JP" altLang="en-US" sz="2800" dirty="0" smtClean="0"/>
              <a:t>広島大学・両生類研究センター</a:t>
            </a:r>
            <a:endParaRPr kumimoji="1" lang="ja-JP" altLang="en-US" sz="2800" dirty="0"/>
          </a:p>
        </p:txBody>
      </p:sp>
    </p:spTree>
    <p:extLst>
      <p:ext uri="{BB962C8B-B14F-4D97-AF65-F5344CB8AC3E}">
        <p14:creationId xmlns:p14="http://schemas.microsoft.com/office/powerpoint/2010/main" val="179787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616363" y="1295464"/>
            <a:ext cx="7911275" cy="4608982"/>
            <a:chOff x="867560" y="1249284"/>
            <a:chExt cx="7348682" cy="4608982"/>
          </a:xfrm>
        </p:grpSpPr>
        <p:cxnSp>
          <p:nvCxnSpPr>
            <p:cNvPr id="13" name="直線コネクタ 12"/>
            <p:cNvCxnSpPr/>
            <p:nvPr/>
          </p:nvCxnSpPr>
          <p:spPr>
            <a:xfrm>
              <a:off x="867560" y="5858266"/>
              <a:ext cx="7348682"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67560" y="1249284"/>
              <a:ext cx="7348682"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3</a:t>
            </a:fld>
            <a:endParaRPr lang="ja-JP" altLang="en-US" sz="1400">
              <a:solidFill>
                <a:schemeClr val="tx1"/>
              </a:solidFill>
            </a:endParaRPr>
          </a:p>
        </p:txBody>
      </p:sp>
      <p:sp>
        <p:nvSpPr>
          <p:cNvPr id="4" name="テキスト ボックス 3"/>
          <p:cNvSpPr txBox="1"/>
          <p:nvPr/>
        </p:nvSpPr>
        <p:spPr>
          <a:xfrm>
            <a:off x="609857" y="895077"/>
            <a:ext cx="3098925" cy="400110"/>
          </a:xfrm>
          <a:prstGeom prst="rect">
            <a:avLst/>
          </a:prstGeom>
          <a:noFill/>
        </p:spPr>
        <p:txBody>
          <a:bodyPr wrap="none" rtlCol="0">
            <a:spAutoFit/>
          </a:bodyPr>
          <a:lstStyle/>
          <a:p>
            <a:r>
              <a:rPr kumimoji="1" lang="ja-JP" altLang="en-US" sz="2000" dirty="0" smtClean="0">
                <a:solidFill>
                  <a:schemeClr val="tx1">
                    <a:lumMod val="65000"/>
                    <a:lumOff val="35000"/>
                  </a:schemeClr>
                </a:solidFill>
              </a:rPr>
              <a:t>日本チーム（</a:t>
            </a:r>
            <a:r>
              <a:rPr kumimoji="1" lang="en-US" altLang="ja-JP" sz="2000" dirty="0" smtClean="0">
                <a:solidFill>
                  <a:schemeClr val="tx1">
                    <a:lumMod val="65000"/>
                    <a:lumOff val="35000"/>
                  </a:schemeClr>
                </a:solidFill>
              </a:rPr>
              <a:t>30</a:t>
            </a:r>
            <a:r>
              <a:rPr kumimoji="1" lang="ja-JP" altLang="en-US" sz="2000" dirty="0" smtClean="0">
                <a:solidFill>
                  <a:schemeClr val="tx1">
                    <a:lumMod val="65000"/>
                    <a:lumOff val="35000"/>
                  </a:schemeClr>
                </a:solidFill>
              </a:rPr>
              <a:t>名；著者順）</a:t>
            </a:r>
            <a:endParaRPr kumimoji="1" lang="ja-JP" altLang="en-US" sz="2000" dirty="0">
              <a:solidFill>
                <a:schemeClr val="tx1">
                  <a:lumMod val="65000"/>
                  <a:lumOff val="35000"/>
                </a:schemeClr>
              </a:solidFill>
            </a:endParaRPr>
          </a:p>
        </p:txBody>
      </p:sp>
      <p:grpSp>
        <p:nvGrpSpPr>
          <p:cNvPr id="14" name="グループ化 13"/>
          <p:cNvGrpSpPr/>
          <p:nvPr/>
        </p:nvGrpSpPr>
        <p:grpSpPr>
          <a:xfrm>
            <a:off x="609857" y="1387825"/>
            <a:ext cx="7924286" cy="4516621"/>
            <a:chOff x="867560" y="1341645"/>
            <a:chExt cx="7924286" cy="4516621"/>
          </a:xfrm>
        </p:grpSpPr>
        <p:sp>
          <p:nvSpPr>
            <p:cNvPr id="6" name="テキスト ボックス 5"/>
            <p:cNvSpPr txBox="1"/>
            <p:nvPr/>
          </p:nvSpPr>
          <p:spPr>
            <a:xfrm>
              <a:off x="867560" y="1341645"/>
              <a:ext cx="4046301" cy="4516621"/>
            </a:xfrm>
            <a:prstGeom prst="rect">
              <a:avLst/>
            </a:prstGeom>
            <a:noFill/>
          </p:spPr>
          <p:txBody>
            <a:bodyPr wrap="none" numCol="1" rtlCol="0">
              <a:spAutoFit/>
            </a:bodyPr>
            <a:lstStyle/>
            <a:p>
              <a:pPr>
                <a:lnSpc>
                  <a:spcPts val="2300"/>
                </a:lnSpc>
              </a:pPr>
              <a:r>
                <a:rPr lang="ja-JP" altLang="en-US" dirty="0">
                  <a:solidFill>
                    <a:srgbClr val="FF00FF"/>
                  </a:solidFill>
                </a:rPr>
                <a:t>宇野好宣（名古屋大学</a:t>
              </a:r>
              <a:r>
                <a:rPr lang="ja-JP" altLang="en-US" dirty="0" smtClean="0">
                  <a:solidFill>
                    <a:srgbClr val="FF00FF"/>
                  </a:solidFill>
                </a:rPr>
                <a:t>）</a:t>
              </a:r>
              <a:r>
                <a:rPr lang="ja-JP" altLang="en-US" dirty="0" smtClean="0"/>
                <a:t>＊</a:t>
              </a:r>
              <a:endParaRPr lang="ja-JP" altLang="en-US" dirty="0"/>
            </a:p>
            <a:p>
              <a:pPr>
                <a:lnSpc>
                  <a:spcPts val="2300"/>
                </a:lnSpc>
              </a:pPr>
              <a:r>
                <a:rPr lang="ja-JP" altLang="en-US" dirty="0"/>
                <a:t>豊田敦（国立遺伝学研究所）</a:t>
              </a:r>
            </a:p>
            <a:p>
              <a:pPr>
                <a:lnSpc>
                  <a:spcPts val="2300"/>
                </a:lnSpc>
              </a:pPr>
              <a:r>
                <a:rPr lang="ja-JP" altLang="en-US" dirty="0"/>
                <a:t>高橋秀治（広島大学）</a:t>
              </a:r>
            </a:p>
            <a:p>
              <a:pPr>
                <a:lnSpc>
                  <a:spcPts val="2300"/>
                </a:lnSpc>
              </a:pPr>
              <a:r>
                <a:rPr lang="ja-JP" altLang="en-US" dirty="0">
                  <a:solidFill>
                    <a:srgbClr val="FF00FF"/>
                  </a:solidFill>
                </a:rPr>
                <a:t>福井彰雅（北海道大学）</a:t>
              </a:r>
            </a:p>
            <a:p>
              <a:pPr>
                <a:lnSpc>
                  <a:spcPts val="2300"/>
                </a:lnSpc>
              </a:pPr>
              <a:r>
                <a:rPr lang="ja-JP" altLang="en-US" dirty="0" smtClean="0"/>
                <a:t>彦坂</a:t>
              </a:r>
              <a:r>
                <a:rPr lang="ja-JP" altLang="en-US" dirty="0"/>
                <a:t>暁（広島大学）</a:t>
              </a:r>
            </a:p>
            <a:p>
              <a:pPr>
                <a:lnSpc>
                  <a:spcPts val="2300"/>
                </a:lnSpc>
              </a:pPr>
              <a:r>
                <a:rPr lang="ja-JP" altLang="en-US" dirty="0" smtClean="0">
                  <a:solidFill>
                    <a:srgbClr val="FF00FF"/>
                  </a:solidFill>
                </a:rPr>
                <a:t>鈴木</a:t>
              </a:r>
              <a:r>
                <a:rPr lang="ja-JP" altLang="en-US" dirty="0">
                  <a:solidFill>
                    <a:srgbClr val="FF00FF"/>
                  </a:solidFill>
                </a:rPr>
                <a:t>厚（広島大学）</a:t>
              </a:r>
            </a:p>
            <a:p>
              <a:pPr>
                <a:lnSpc>
                  <a:spcPts val="2300"/>
                </a:lnSpc>
              </a:pPr>
              <a:r>
                <a:rPr lang="ja-JP" altLang="en-US" dirty="0">
                  <a:solidFill>
                    <a:srgbClr val="FF00FF"/>
                  </a:solidFill>
                </a:rPr>
                <a:t>近藤真理子（東京大学）</a:t>
              </a:r>
            </a:p>
            <a:p>
              <a:pPr>
                <a:lnSpc>
                  <a:spcPts val="2300"/>
                </a:lnSpc>
              </a:pPr>
              <a:r>
                <a:rPr lang="ja-JP" altLang="en-US" dirty="0">
                  <a:solidFill>
                    <a:srgbClr val="FF00FF"/>
                  </a:solidFill>
                </a:rPr>
                <a:t>荻野肇（長浜バイオ大学）</a:t>
              </a:r>
            </a:p>
            <a:p>
              <a:pPr>
                <a:lnSpc>
                  <a:spcPts val="2300"/>
                </a:lnSpc>
              </a:pPr>
              <a:r>
                <a:rPr lang="ja-JP" altLang="en-US" dirty="0">
                  <a:solidFill>
                    <a:srgbClr val="FF00FF"/>
                  </a:solidFill>
                </a:rPr>
                <a:t>越智陽城（山形大学）</a:t>
              </a:r>
            </a:p>
            <a:p>
              <a:pPr>
                <a:lnSpc>
                  <a:spcPts val="2300"/>
                </a:lnSpc>
              </a:pPr>
              <a:r>
                <a:rPr lang="ja-JP" altLang="en-US" dirty="0"/>
                <a:t>黒木陽子（国立成育医療研究センター ）</a:t>
              </a:r>
            </a:p>
            <a:p>
              <a:pPr>
                <a:lnSpc>
                  <a:spcPts val="2300"/>
                </a:lnSpc>
              </a:pPr>
              <a:r>
                <a:rPr lang="ja-JP" altLang="en-US" dirty="0" smtClean="0">
                  <a:solidFill>
                    <a:srgbClr val="FF00FF"/>
                  </a:solidFill>
                </a:rPr>
                <a:t>田中</a:t>
              </a:r>
              <a:r>
                <a:rPr lang="ja-JP" altLang="en-US" dirty="0">
                  <a:solidFill>
                    <a:srgbClr val="FF00FF"/>
                  </a:solidFill>
                </a:rPr>
                <a:t>利明（東京工業大学）</a:t>
              </a:r>
            </a:p>
            <a:p>
              <a:pPr>
                <a:lnSpc>
                  <a:spcPts val="2300"/>
                </a:lnSpc>
              </a:pPr>
              <a:r>
                <a:rPr lang="ja-JP" altLang="en-US" dirty="0"/>
                <a:t>道上達男（東京大学）</a:t>
              </a:r>
            </a:p>
            <a:p>
              <a:pPr>
                <a:lnSpc>
                  <a:spcPts val="2300"/>
                </a:lnSpc>
              </a:pPr>
              <a:r>
                <a:rPr lang="ja-JP" altLang="en-US" dirty="0">
                  <a:solidFill>
                    <a:srgbClr val="FF00FF"/>
                  </a:solidFill>
                </a:rPr>
                <a:t>渡部稔（徳島大学）</a:t>
              </a:r>
              <a:endParaRPr lang="en-US" altLang="ja-JP" dirty="0">
                <a:solidFill>
                  <a:srgbClr val="FF00FF"/>
                </a:solidFill>
              </a:endParaRPr>
            </a:p>
            <a:p>
              <a:pPr>
                <a:lnSpc>
                  <a:spcPts val="2300"/>
                </a:lnSpc>
              </a:pPr>
              <a:r>
                <a:rPr lang="ja-JP" altLang="en-US" dirty="0" smtClean="0">
                  <a:solidFill>
                    <a:srgbClr val="FF00FF"/>
                  </a:solidFill>
                </a:rPr>
                <a:t>木下</a:t>
              </a:r>
              <a:r>
                <a:rPr lang="ja-JP" altLang="en-US" dirty="0">
                  <a:solidFill>
                    <a:srgbClr val="FF00FF"/>
                  </a:solidFill>
                </a:rPr>
                <a:t>勉（立教大学</a:t>
              </a:r>
              <a:r>
                <a:rPr lang="ja-JP" altLang="en-US" dirty="0" smtClean="0">
                  <a:solidFill>
                    <a:srgbClr val="FF00FF"/>
                  </a:solidFill>
                </a:rPr>
                <a:t>）</a:t>
              </a:r>
              <a:endParaRPr lang="en-US" altLang="ja-JP" dirty="0" smtClean="0">
                <a:solidFill>
                  <a:srgbClr val="FF00FF"/>
                </a:solidFill>
              </a:endParaRPr>
            </a:p>
            <a:p>
              <a:pPr>
                <a:lnSpc>
                  <a:spcPts val="2300"/>
                </a:lnSpc>
              </a:pPr>
              <a:r>
                <a:rPr lang="ja-JP" altLang="en-US" dirty="0"/>
                <a:t>太田裕子（メリーランド大学</a:t>
              </a:r>
              <a:r>
                <a:rPr lang="ja-JP" altLang="en-US" dirty="0" smtClean="0"/>
                <a:t>）</a:t>
              </a:r>
              <a:endParaRPr lang="ja-JP" altLang="en-US" dirty="0"/>
            </a:p>
          </p:txBody>
        </p:sp>
        <p:sp>
          <p:nvSpPr>
            <p:cNvPr id="8" name="テキスト ボックス 7"/>
            <p:cNvSpPr txBox="1"/>
            <p:nvPr/>
          </p:nvSpPr>
          <p:spPr>
            <a:xfrm>
              <a:off x="4913861" y="1341645"/>
              <a:ext cx="3877985" cy="4516621"/>
            </a:xfrm>
            <a:prstGeom prst="rect">
              <a:avLst/>
            </a:prstGeom>
            <a:noFill/>
          </p:spPr>
          <p:txBody>
            <a:bodyPr wrap="none" numCol="1" rtlCol="0">
              <a:spAutoFit/>
            </a:bodyPr>
            <a:lstStyle/>
            <a:p>
              <a:pPr>
                <a:lnSpc>
                  <a:spcPts val="2300"/>
                </a:lnSpc>
              </a:pPr>
              <a:r>
                <a:rPr lang="ja-JP" altLang="en-US" dirty="0">
                  <a:solidFill>
                    <a:srgbClr val="FF00FF"/>
                  </a:solidFill>
                </a:rPr>
                <a:t>回渕修治（北里大学）</a:t>
              </a:r>
            </a:p>
            <a:p>
              <a:pPr>
                <a:lnSpc>
                  <a:spcPts val="2300"/>
                </a:lnSpc>
              </a:pPr>
              <a:r>
                <a:rPr lang="ja-JP" altLang="en-US" dirty="0"/>
                <a:t>鈴木穣（東京大学）</a:t>
              </a:r>
            </a:p>
            <a:p>
              <a:pPr>
                <a:lnSpc>
                  <a:spcPts val="2300"/>
                </a:lnSpc>
              </a:pPr>
              <a:r>
                <a:rPr lang="ja-JP" altLang="en-US" dirty="0" smtClean="0">
                  <a:solidFill>
                    <a:srgbClr val="FF00FF"/>
                  </a:solidFill>
                </a:rPr>
                <a:t>原本</a:t>
              </a:r>
              <a:r>
                <a:rPr lang="ja-JP" altLang="en-US" dirty="0">
                  <a:solidFill>
                    <a:srgbClr val="FF00FF"/>
                  </a:solidFill>
                </a:rPr>
                <a:t>悦和（産業技術総合研究所）</a:t>
              </a:r>
            </a:p>
            <a:p>
              <a:pPr>
                <a:lnSpc>
                  <a:spcPts val="2300"/>
                </a:lnSpc>
              </a:pPr>
              <a:r>
                <a:rPr lang="ja-JP" altLang="en-US" dirty="0" smtClean="0"/>
                <a:t>山本</a:t>
              </a:r>
              <a:r>
                <a:rPr lang="ja-JP" altLang="en-US" dirty="0"/>
                <a:t>隆正（基礎生物学研究所）</a:t>
              </a:r>
            </a:p>
            <a:p>
              <a:pPr>
                <a:lnSpc>
                  <a:spcPts val="2300"/>
                </a:lnSpc>
              </a:pPr>
              <a:r>
                <a:rPr lang="ja-JP" altLang="en-US" dirty="0" smtClean="0"/>
                <a:t>高木知世（基礎生物学研究所）</a:t>
              </a:r>
            </a:p>
            <a:p>
              <a:pPr>
                <a:lnSpc>
                  <a:spcPts val="2300"/>
                </a:lnSpc>
              </a:pPr>
              <a:r>
                <a:rPr lang="ja-JP" altLang="en-US" dirty="0" smtClean="0"/>
                <a:t>中山</a:t>
              </a:r>
              <a:r>
                <a:rPr lang="ja-JP" altLang="en-US" dirty="0"/>
                <a:t>卓哉（</a:t>
              </a:r>
              <a:r>
                <a:rPr lang="ja-JP" altLang="en-US" dirty="0" smtClean="0"/>
                <a:t>バージニア大学）</a:t>
              </a:r>
              <a:endParaRPr lang="ja-JP" altLang="en-US" dirty="0"/>
            </a:p>
            <a:p>
              <a:pPr>
                <a:lnSpc>
                  <a:spcPts val="2300"/>
                </a:lnSpc>
              </a:pPr>
              <a:r>
                <a:rPr lang="ja-JP" altLang="en-US" dirty="0"/>
                <a:t>井筒ゆみ（新潟</a:t>
              </a:r>
              <a:r>
                <a:rPr lang="ja-JP" altLang="en-US" dirty="0" smtClean="0"/>
                <a:t>大学）</a:t>
              </a:r>
              <a:endParaRPr lang="ja-JP" altLang="en-US" dirty="0"/>
            </a:p>
            <a:p>
              <a:pPr>
                <a:lnSpc>
                  <a:spcPts val="2300"/>
                </a:lnSpc>
              </a:pPr>
              <a:r>
                <a:rPr lang="ja-JP" altLang="en-US" dirty="0"/>
                <a:t>安岡有理（沖縄科学技術大学院</a:t>
              </a:r>
              <a:r>
                <a:rPr lang="ja-JP" altLang="en-US" dirty="0" smtClean="0"/>
                <a:t>大学）</a:t>
              </a:r>
              <a:endParaRPr lang="ja-JP" altLang="en-US" dirty="0"/>
            </a:p>
            <a:p>
              <a:pPr>
                <a:lnSpc>
                  <a:spcPts val="2300"/>
                </a:lnSpc>
              </a:pPr>
              <a:r>
                <a:rPr lang="ja-JP" altLang="en-US" dirty="0"/>
                <a:t>伊藤道彦（北里</a:t>
              </a:r>
              <a:r>
                <a:rPr lang="ja-JP" altLang="en-US" dirty="0" smtClean="0"/>
                <a:t>大学）</a:t>
              </a:r>
              <a:endParaRPr lang="ja-JP" altLang="en-US" dirty="0"/>
            </a:p>
            <a:p>
              <a:pPr>
                <a:lnSpc>
                  <a:spcPts val="2300"/>
                </a:lnSpc>
              </a:pPr>
              <a:r>
                <a:rPr lang="ja-JP" altLang="en-US" dirty="0"/>
                <a:t>伊藤弓弦（産業技術総合研究所）</a:t>
              </a:r>
            </a:p>
            <a:p>
              <a:pPr>
                <a:lnSpc>
                  <a:spcPts val="2300"/>
                </a:lnSpc>
              </a:pPr>
              <a:r>
                <a:rPr lang="ja-JP" altLang="en-US" dirty="0">
                  <a:solidFill>
                    <a:srgbClr val="FF00FF"/>
                  </a:solidFill>
                </a:rPr>
                <a:t>浅島誠（産業技術総合研究所）</a:t>
              </a:r>
            </a:p>
            <a:p>
              <a:pPr>
                <a:lnSpc>
                  <a:spcPts val="2300"/>
                </a:lnSpc>
              </a:pPr>
              <a:r>
                <a:rPr lang="ja-JP" altLang="en-US" dirty="0"/>
                <a:t>上野直人（基礎生物学研究所）</a:t>
              </a:r>
            </a:p>
            <a:p>
              <a:pPr>
                <a:lnSpc>
                  <a:spcPts val="2300"/>
                </a:lnSpc>
              </a:pPr>
              <a:r>
                <a:rPr lang="ja-JP" altLang="en-US" dirty="0" smtClean="0"/>
                <a:t>松田</a:t>
              </a:r>
              <a:r>
                <a:rPr lang="ja-JP" altLang="en-US" dirty="0"/>
                <a:t>洋一（名古屋大学）</a:t>
              </a:r>
            </a:p>
            <a:p>
              <a:pPr>
                <a:lnSpc>
                  <a:spcPts val="2300"/>
                </a:lnSpc>
              </a:pPr>
              <a:r>
                <a:rPr lang="ja-JP" altLang="en-US" dirty="0">
                  <a:solidFill>
                    <a:srgbClr val="FF00FF"/>
                  </a:solidFill>
                </a:rPr>
                <a:t>藤山秋佐夫（国立遺伝学研究所）</a:t>
              </a:r>
            </a:p>
            <a:p>
              <a:pPr>
                <a:lnSpc>
                  <a:spcPts val="2300"/>
                </a:lnSpc>
              </a:pPr>
              <a:r>
                <a:rPr lang="ja-JP" altLang="en-US" dirty="0">
                  <a:solidFill>
                    <a:srgbClr val="FF00FF"/>
                  </a:solidFill>
                </a:rPr>
                <a:t>平良眞規（東京大学</a:t>
              </a:r>
              <a:r>
                <a:rPr lang="ja-JP" altLang="en-US" dirty="0" smtClean="0">
                  <a:solidFill>
                    <a:srgbClr val="FF00FF"/>
                  </a:solidFill>
                </a:rPr>
                <a:t>）</a:t>
              </a:r>
              <a:r>
                <a:rPr lang="ja-JP" altLang="en-US" dirty="0" smtClean="0"/>
                <a:t>＃</a:t>
              </a:r>
              <a:endParaRPr lang="ja-JP" altLang="en-US" dirty="0"/>
            </a:p>
          </p:txBody>
        </p:sp>
      </p:grpSp>
      <p:sp>
        <p:nvSpPr>
          <p:cNvPr id="9" name="テキスト ボックス 8"/>
          <p:cNvSpPr txBox="1"/>
          <p:nvPr/>
        </p:nvSpPr>
        <p:spPr>
          <a:xfrm>
            <a:off x="648497" y="36576"/>
            <a:ext cx="7847021" cy="830997"/>
          </a:xfrm>
          <a:prstGeom prst="rect">
            <a:avLst/>
          </a:prstGeom>
          <a:noFill/>
        </p:spPr>
        <p:txBody>
          <a:bodyPr wrap="none" rtlCol="0">
            <a:spAutoFit/>
          </a:bodyPr>
          <a:lstStyle/>
          <a:p>
            <a:pPr algn="ctr"/>
            <a:r>
              <a:rPr kumimoji="1" lang="ja-JP" altLang="en-US" sz="2400" dirty="0" smtClean="0"/>
              <a:t>国際アフリカツメガエル・ゲノムプロジェクト・コンソーシアム</a:t>
            </a:r>
            <a:endParaRPr kumimoji="1" lang="en-US" altLang="ja-JP" sz="2400" dirty="0" smtClean="0"/>
          </a:p>
          <a:p>
            <a:pPr algn="ctr"/>
            <a:r>
              <a:rPr kumimoji="1" lang="ja-JP" altLang="en-US" sz="2400" dirty="0" smtClean="0"/>
              <a:t>共著者（</a:t>
            </a:r>
            <a:r>
              <a:rPr kumimoji="1" lang="en-US" altLang="ja-JP" sz="2400" dirty="0" smtClean="0"/>
              <a:t>74</a:t>
            </a:r>
            <a:r>
              <a:rPr kumimoji="1" lang="ja-JP" altLang="en-US" sz="2400" dirty="0" smtClean="0"/>
              <a:t>名、</a:t>
            </a:r>
            <a:r>
              <a:rPr kumimoji="1" lang="en-US" altLang="ja-JP" sz="2400" dirty="0" smtClean="0"/>
              <a:t>46</a:t>
            </a:r>
            <a:r>
              <a:rPr kumimoji="1" lang="ja-JP" altLang="en-US" sz="2400" dirty="0" smtClean="0"/>
              <a:t>研究室）</a:t>
            </a:r>
            <a:endParaRPr kumimoji="1" lang="ja-JP" altLang="en-US" sz="2400" dirty="0"/>
          </a:p>
        </p:txBody>
      </p:sp>
      <p:sp>
        <p:nvSpPr>
          <p:cNvPr id="10" name="テキスト ボックス 9"/>
          <p:cNvSpPr txBox="1"/>
          <p:nvPr/>
        </p:nvSpPr>
        <p:spPr>
          <a:xfrm>
            <a:off x="1732525" y="6060060"/>
            <a:ext cx="5301451" cy="369332"/>
          </a:xfrm>
          <a:prstGeom prst="rect">
            <a:avLst/>
          </a:prstGeom>
          <a:noFill/>
        </p:spPr>
        <p:txBody>
          <a:bodyPr wrap="none" rtlCol="0">
            <a:spAutoFit/>
          </a:bodyPr>
          <a:lstStyle/>
          <a:p>
            <a:r>
              <a:rPr kumimoji="1" lang="ja-JP" altLang="en-US" dirty="0" smtClean="0"/>
              <a:t>＊、共筆頭著者；　＃、共責任著者；　</a:t>
            </a:r>
            <a:r>
              <a:rPr kumimoji="1" lang="ja-JP" altLang="en-US" dirty="0" smtClean="0">
                <a:solidFill>
                  <a:srgbClr val="FF00FF"/>
                </a:solidFill>
              </a:rPr>
              <a:t>本日の出席者</a:t>
            </a:r>
            <a:endParaRPr kumimoji="1" lang="ja-JP" altLang="en-US" dirty="0">
              <a:solidFill>
                <a:srgbClr val="FF00FF"/>
              </a:solidFill>
            </a:endParaRPr>
          </a:p>
        </p:txBody>
      </p:sp>
    </p:spTree>
    <p:extLst>
      <p:ext uri="{BB962C8B-B14F-4D97-AF65-F5344CB8AC3E}">
        <p14:creationId xmlns:p14="http://schemas.microsoft.com/office/powerpoint/2010/main" val="17437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4</a:t>
            </a:fld>
            <a:endParaRPr lang="ja-JP" altLang="en-US" sz="1400">
              <a:solidFill>
                <a:schemeClr val="tx1"/>
              </a:solidFill>
            </a:endParaRPr>
          </a:p>
        </p:txBody>
      </p:sp>
      <p:grpSp>
        <p:nvGrpSpPr>
          <p:cNvPr id="45" name="グループ化 44"/>
          <p:cNvGrpSpPr/>
          <p:nvPr/>
        </p:nvGrpSpPr>
        <p:grpSpPr>
          <a:xfrm>
            <a:off x="449285" y="3122917"/>
            <a:ext cx="1723549" cy="1306062"/>
            <a:chOff x="808600" y="3166726"/>
            <a:chExt cx="1723549" cy="1306062"/>
          </a:xfrm>
        </p:grpSpPr>
        <p:sp>
          <p:nvSpPr>
            <p:cNvPr id="14" name="テキスト ボックス 13"/>
            <p:cNvSpPr txBox="1"/>
            <p:nvPr/>
          </p:nvSpPr>
          <p:spPr>
            <a:xfrm>
              <a:off x="808600" y="3166726"/>
              <a:ext cx="1723549"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FF00FF"/>
                  </a:solidFill>
                  <a:effectLst/>
                  <a:uLnTx/>
                  <a:uFillTx/>
                  <a:latin typeface="ＭＳ Ｐゴシック" panose="020B0600070205080204" pitchFamily="50" charset="-128"/>
                  <a:cs typeface="Arial" panose="020B0604020202020204" pitchFamily="34" charset="0"/>
                </a:rPr>
                <a:t>脊椎動物への</a:t>
              </a:r>
              <a:endParaRPr kumimoji="0" lang="en-US" altLang="ja-JP" sz="2000" b="0" i="0" u="none" strike="noStrike" kern="0" cap="none" spc="0" normalizeH="0" baseline="0" noProof="0" dirty="0" smtClean="0">
                <a:ln>
                  <a:noFill/>
                </a:ln>
                <a:solidFill>
                  <a:srgbClr val="FF00FF"/>
                </a:solidFill>
                <a:effectLst/>
                <a:uLnTx/>
                <a:uFillTx/>
                <a:latin typeface="ＭＳ Ｐゴシック" panose="020B0600070205080204" pitchFamily="50" charset="-128"/>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FF00FF"/>
                  </a:solidFill>
                  <a:effectLst/>
                  <a:uLnTx/>
                  <a:uFillTx/>
                  <a:latin typeface="ＭＳ Ｐゴシック" panose="020B0600070205080204" pitchFamily="50" charset="-128"/>
                  <a:cs typeface="Arial" panose="020B0604020202020204" pitchFamily="34" charset="0"/>
                </a:rPr>
                <a:t>進化の謎</a:t>
              </a:r>
            </a:p>
          </p:txBody>
        </p:sp>
        <p:cxnSp>
          <p:nvCxnSpPr>
            <p:cNvPr id="15" name="直線矢印コネクタ 14"/>
            <p:cNvCxnSpPr/>
            <p:nvPr/>
          </p:nvCxnSpPr>
          <p:spPr>
            <a:xfrm>
              <a:off x="1788499" y="3886880"/>
              <a:ext cx="216871" cy="585908"/>
            </a:xfrm>
            <a:prstGeom prst="straightConnector1">
              <a:avLst/>
            </a:prstGeom>
            <a:noFill/>
            <a:ln w="76200" cap="flat" cmpd="sng" algn="ctr">
              <a:solidFill>
                <a:srgbClr val="FF00FF"/>
              </a:solidFill>
              <a:prstDash val="solid"/>
              <a:tailEnd type="triangle"/>
            </a:ln>
            <a:effectLst/>
          </p:spPr>
        </p:cxnSp>
      </p:grpSp>
      <p:sp>
        <p:nvSpPr>
          <p:cNvPr id="44" name="正方形/長方形 43"/>
          <p:cNvSpPr/>
          <p:nvPr/>
        </p:nvSpPr>
        <p:spPr>
          <a:xfrm>
            <a:off x="223028" y="368201"/>
            <a:ext cx="8697944" cy="1384995"/>
          </a:xfrm>
          <a:prstGeom prst="rect">
            <a:avLst/>
          </a:prstGeom>
        </p:spPr>
        <p:txBody>
          <a:bodyPr wrap="none">
            <a:spAutoFit/>
          </a:bodyPr>
          <a:lstStyle/>
          <a:p>
            <a:pPr algn="ctr">
              <a:lnSpc>
                <a:spcPct val="150000"/>
              </a:lnSpc>
            </a:pPr>
            <a:r>
              <a:rPr lang="ja-JP" altLang="ja-JP" sz="2800" b="1" dirty="0">
                <a:solidFill>
                  <a:prstClr val="black"/>
                </a:solidFill>
                <a:latin typeface="ＭＳ Ｐゴシック" panose="020B0600070205080204" pitchFamily="50" charset="-128"/>
                <a:cs typeface="Times New Roman" panose="02020603050405020304" pitchFamily="18" charset="0"/>
              </a:rPr>
              <a:t>アフリカツメガエルの複雑なゲノムを解読：</a:t>
            </a:r>
            <a:endParaRPr lang="ja-JP" altLang="ja-JP" sz="2800" dirty="0">
              <a:solidFill>
                <a:prstClr val="black"/>
              </a:solidFill>
              <a:latin typeface="ＭＳ Ｐゴシック" panose="020B0600070205080204" pitchFamily="50" charset="-128"/>
              <a:cs typeface="Times New Roman" panose="02020603050405020304" pitchFamily="18" charset="0"/>
            </a:endParaRPr>
          </a:p>
          <a:p>
            <a:pPr algn="ctr">
              <a:lnSpc>
                <a:spcPct val="150000"/>
              </a:lnSpc>
            </a:pPr>
            <a:r>
              <a:rPr lang="ja-JP" altLang="ja-JP" sz="2800" b="1" dirty="0">
                <a:solidFill>
                  <a:prstClr val="black"/>
                </a:solidFill>
                <a:latin typeface="ＭＳ Ｐゴシック" panose="020B0600070205080204" pitchFamily="50" charset="-128"/>
                <a:cs typeface="Times New Roman" panose="02020603050405020304" pitchFamily="18" charset="0"/>
              </a:rPr>
              <a:t>脊椎動物への進化の原動力「全ゲノム重複」の謎に迫る</a:t>
            </a:r>
            <a:endParaRPr lang="ja-JP" altLang="ja-JP" sz="2800" dirty="0">
              <a:solidFill>
                <a:prstClr val="black"/>
              </a:solidFill>
              <a:latin typeface="ＭＳ Ｐゴシック" panose="020B0600070205080204" pitchFamily="50" charset="-128"/>
              <a:cs typeface="Times New Roman" panose="02020603050405020304" pitchFamily="18" charset="0"/>
            </a:endParaRPr>
          </a:p>
        </p:txBody>
      </p:sp>
      <p:sp>
        <p:nvSpPr>
          <p:cNvPr id="3" name="テキスト ボックス 2"/>
          <p:cNvSpPr txBox="1"/>
          <p:nvPr/>
        </p:nvSpPr>
        <p:spPr>
          <a:xfrm>
            <a:off x="3782361" y="0"/>
            <a:ext cx="1579278" cy="369332"/>
          </a:xfrm>
          <a:prstGeom prst="rect">
            <a:avLst/>
          </a:prstGeom>
          <a:noFill/>
        </p:spPr>
        <p:txBody>
          <a:bodyPr wrap="none" rtlCol="0">
            <a:spAutoFit/>
          </a:bodyPr>
          <a:lstStyle/>
          <a:p>
            <a:pPr algn="ctr"/>
            <a:r>
              <a:rPr lang="ja-JP" altLang="en-US" dirty="0" smtClean="0">
                <a:solidFill>
                  <a:schemeClr val="tx1">
                    <a:lumMod val="65000"/>
                    <a:lumOff val="35000"/>
                  </a:schemeClr>
                </a:solidFill>
              </a:rPr>
              <a:t>プレス</a:t>
            </a:r>
            <a:r>
              <a:rPr lang="ja-JP" altLang="en-US" dirty="0">
                <a:solidFill>
                  <a:schemeClr val="tx1">
                    <a:lumMod val="65000"/>
                    <a:lumOff val="35000"/>
                  </a:schemeClr>
                </a:solidFill>
              </a:rPr>
              <a:t>リリース</a:t>
            </a:r>
            <a:endParaRPr kumimoji="1" lang="ja-JP" altLang="en-US" dirty="0">
              <a:solidFill>
                <a:schemeClr val="tx1">
                  <a:lumMod val="65000"/>
                  <a:lumOff val="35000"/>
                </a:schemeClr>
              </a:solidFill>
            </a:endParaRPr>
          </a:p>
        </p:txBody>
      </p:sp>
      <p:grpSp>
        <p:nvGrpSpPr>
          <p:cNvPr id="52" name="グループ化 51"/>
          <p:cNvGrpSpPr/>
          <p:nvPr/>
        </p:nvGrpSpPr>
        <p:grpSpPr>
          <a:xfrm>
            <a:off x="1010328" y="2090766"/>
            <a:ext cx="6623433" cy="3817004"/>
            <a:chOff x="1010328" y="2090766"/>
            <a:chExt cx="6623433" cy="3817004"/>
          </a:xfrm>
        </p:grpSpPr>
        <p:grpSp>
          <p:nvGrpSpPr>
            <p:cNvPr id="5" name="グループ化 4"/>
            <p:cNvGrpSpPr/>
            <p:nvPr/>
          </p:nvGrpSpPr>
          <p:grpSpPr>
            <a:xfrm>
              <a:off x="1492938" y="2293497"/>
              <a:ext cx="4722421" cy="2718110"/>
              <a:chOff x="1788499" y="2838315"/>
              <a:chExt cx="4722421" cy="2718110"/>
            </a:xfrm>
          </p:grpSpPr>
          <p:grpSp>
            <p:nvGrpSpPr>
              <p:cNvPr id="37" name="グループ化 36"/>
              <p:cNvGrpSpPr/>
              <p:nvPr/>
            </p:nvGrpSpPr>
            <p:grpSpPr>
              <a:xfrm>
                <a:off x="2231391" y="2838315"/>
                <a:ext cx="4279529" cy="2718110"/>
                <a:chOff x="2175971" y="2838315"/>
                <a:chExt cx="4279529" cy="2718110"/>
              </a:xfrm>
            </p:grpSpPr>
            <p:sp>
              <p:nvSpPr>
                <p:cNvPr id="39" name="Freeform 27"/>
                <p:cNvSpPr>
                  <a:spLocks/>
                </p:cNvSpPr>
                <p:nvPr/>
              </p:nvSpPr>
              <p:spPr bwMode="auto">
                <a:xfrm flipV="1">
                  <a:off x="2175971" y="4433454"/>
                  <a:ext cx="4279529" cy="1122971"/>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40" name="Freeform 28"/>
                <p:cNvSpPr>
                  <a:spLocks/>
                </p:cNvSpPr>
                <p:nvPr/>
              </p:nvSpPr>
              <p:spPr bwMode="auto">
                <a:xfrm flipV="1">
                  <a:off x="2451756" y="3865417"/>
                  <a:ext cx="4003744" cy="1132563"/>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41" name="Freeform 30"/>
                <p:cNvSpPr>
                  <a:spLocks/>
                </p:cNvSpPr>
                <p:nvPr/>
              </p:nvSpPr>
              <p:spPr bwMode="auto">
                <a:xfrm flipV="1">
                  <a:off x="3218636" y="3255817"/>
                  <a:ext cx="3236864" cy="1213245"/>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42" name="Freeform 31"/>
                <p:cNvSpPr>
                  <a:spLocks/>
                </p:cNvSpPr>
                <p:nvPr/>
              </p:nvSpPr>
              <p:spPr bwMode="auto">
                <a:xfrm flipV="1">
                  <a:off x="3658927" y="2838315"/>
                  <a:ext cx="2796573" cy="805430"/>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43" name="Freeform 32"/>
                <p:cNvSpPr>
                  <a:spLocks/>
                </p:cNvSpPr>
                <p:nvPr/>
              </p:nvSpPr>
              <p:spPr bwMode="auto">
                <a:xfrm flipV="1">
                  <a:off x="4261304" y="3372774"/>
                  <a:ext cx="2194196" cy="540000"/>
                </a:xfrm>
                <a:custGeom>
                  <a:avLst/>
                  <a:gdLst>
                    <a:gd name="T0" fmla="*/ 317 w 317"/>
                    <a:gd name="T1" fmla="*/ 0 h 226"/>
                    <a:gd name="T2" fmla="*/ 0 w 317"/>
                    <a:gd name="T3" fmla="*/ 0 h 226"/>
                    <a:gd name="T4" fmla="*/ 0 w 317"/>
                    <a:gd name="T5" fmla="*/ 226 h 226"/>
                    <a:gd name="T6" fmla="*/ 317 w 317"/>
                    <a:gd name="T7" fmla="*/ 226 h 226"/>
                  </a:gdLst>
                  <a:ahLst/>
                  <a:cxnLst>
                    <a:cxn ang="0">
                      <a:pos x="T0" y="T1"/>
                    </a:cxn>
                    <a:cxn ang="0">
                      <a:pos x="T2" y="T3"/>
                    </a:cxn>
                    <a:cxn ang="0">
                      <a:pos x="T4" y="T5"/>
                    </a:cxn>
                    <a:cxn ang="0">
                      <a:pos x="T6" y="T7"/>
                    </a:cxn>
                  </a:cxnLst>
                  <a:rect l="0" t="0" r="r" b="b"/>
                  <a:pathLst>
                    <a:path w="317" h="226">
                      <a:moveTo>
                        <a:pt x="317" y="0"/>
                      </a:moveTo>
                      <a:lnTo>
                        <a:pt x="0" y="0"/>
                      </a:lnTo>
                      <a:lnTo>
                        <a:pt x="0" y="226"/>
                      </a:lnTo>
                      <a:lnTo>
                        <a:pt x="317" y="226"/>
                      </a:lnTo>
                    </a:path>
                  </a:pathLst>
                </a:custGeom>
                <a:solidFill>
                  <a:srgbClr val="FFFFFF"/>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grpSp>
          <p:sp>
            <p:nvSpPr>
              <p:cNvPr id="38" name="Line 33"/>
              <p:cNvSpPr>
                <a:spLocks noChangeShapeType="1"/>
              </p:cNvSpPr>
              <p:nvPr/>
            </p:nvSpPr>
            <p:spPr bwMode="auto">
              <a:xfrm flipH="1" flipV="1">
                <a:off x="1788499" y="4997980"/>
                <a:ext cx="4428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grpSp>
        <p:grpSp>
          <p:nvGrpSpPr>
            <p:cNvPr id="18" name="Group 4"/>
            <p:cNvGrpSpPr>
              <a:grpSpLocks/>
            </p:cNvGrpSpPr>
            <p:nvPr/>
          </p:nvGrpSpPr>
          <p:grpSpPr bwMode="auto">
            <a:xfrm>
              <a:off x="1493022" y="5547066"/>
              <a:ext cx="4714984" cy="71437"/>
              <a:chOff x="576" y="3793"/>
              <a:chExt cx="1949" cy="45"/>
            </a:xfrm>
          </p:grpSpPr>
          <p:sp>
            <p:nvSpPr>
              <p:cNvPr id="30" name="Line 5"/>
              <p:cNvSpPr>
                <a:spLocks noChangeShapeType="1"/>
              </p:cNvSpPr>
              <p:nvPr/>
            </p:nvSpPr>
            <p:spPr bwMode="auto">
              <a:xfrm>
                <a:off x="576" y="3793"/>
                <a:ext cx="1949"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31" name="Line 6"/>
              <p:cNvSpPr>
                <a:spLocks noChangeShapeType="1"/>
              </p:cNvSpPr>
              <p:nvPr/>
            </p:nvSpPr>
            <p:spPr bwMode="auto">
              <a:xfrm>
                <a:off x="2525" y="3793"/>
                <a:ext cx="0" cy="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32" name="Line 7"/>
              <p:cNvSpPr>
                <a:spLocks noChangeShapeType="1"/>
              </p:cNvSpPr>
              <p:nvPr/>
            </p:nvSpPr>
            <p:spPr bwMode="auto">
              <a:xfrm>
                <a:off x="2154" y="3793"/>
                <a:ext cx="0" cy="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33" name="Line 8"/>
              <p:cNvSpPr>
                <a:spLocks noChangeShapeType="1"/>
              </p:cNvSpPr>
              <p:nvPr/>
            </p:nvSpPr>
            <p:spPr bwMode="auto">
              <a:xfrm>
                <a:off x="1783" y="3793"/>
                <a:ext cx="0" cy="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34" name="Line 9"/>
              <p:cNvSpPr>
                <a:spLocks noChangeShapeType="1"/>
              </p:cNvSpPr>
              <p:nvPr/>
            </p:nvSpPr>
            <p:spPr bwMode="auto">
              <a:xfrm>
                <a:off x="1412" y="3793"/>
                <a:ext cx="0" cy="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35" name="Line 10"/>
              <p:cNvSpPr>
                <a:spLocks noChangeShapeType="1"/>
              </p:cNvSpPr>
              <p:nvPr/>
            </p:nvSpPr>
            <p:spPr bwMode="auto">
              <a:xfrm>
                <a:off x="1041" y="3793"/>
                <a:ext cx="0" cy="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sp>
            <p:nvSpPr>
              <p:cNvPr id="36" name="Line 11"/>
              <p:cNvSpPr>
                <a:spLocks noChangeShapeType="1"/>
              </p:cNvSpPr>
              <p:nvPr/>
            </p:nvSpPr>
            <p:spPr bwMode="auto">
              <a:xfrm>
                <a:off x="670" y="3793"/>
                <a:ext cx="0" cy="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latin typeface="Arial"/>
                  <a:ea typeface="ＭＳ ゴシック"/>
                </a:endParaRPr>
              </a:p>
            </p:txBody>
          </p:sp>
        </p:grpSp>
        <p:grpSp>
          <p:nvGrpSpPr>
            <p:cNvPr id="19" name="グループ化 18"/>
            <p:cNvGrpSpPr/>
            <p:nvPr/>
          </p:nvGrpSpPr>
          <p:grpSpPr>
            <a:xfrm>
              <a:off x="1645689" y="5630771"/>
              <a:ext cx="4618238" cy="276999"/>
              <a:chOff x="1921536" y="6314595"/>
              <a:chExt cx="4618238" cy="276999"/>
            </a:xfrm>
          </p:grpSpPr>
          <p:sp>
            <p:nvSpPr>
              <p:cNvPr id="24" name="Text Box 12"/>
              <p:cNvSpPr txBox="1">
                <a:spLocks noChangeArrowheads="1"/>
              </p:cNvSpPr>
              <p:nvPr/>
            </p:nvSpPr>
            <p:spPr bwMode="auto">
              <a:xfrm>
                <a:off x="6411534" y="6314595"/>
                <a:ext cx="128240" cy="27699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000000"/>
                    </a:solidFill>
                    <a:effectLst/>
                    <a:uLnTx/>
                    <a:uFillTx/>
                    <a:latin typeface="Arial"/>
                    <a:ea typeface="ＭＳ ゴシック"/>
                  </a:rPr>
                  <a:t>0</a:t>
                </a:r>
              </a:p>
            </p:txBody>
          </p:sp>
          <p:sp>
            <p:nvSpPr>
              <p:cNvPr id="25" name="Text Box 13"/>
              <p:cNvSpPr txBox="1">
                <a:spLocks noChangeArrowheads="1"/>
              </p:cNvSpPr>
              <p:nvPr/>
            </p:nvSpPr>
            <p:spPr bwMode="auto">
              <a:xfrm>
                <a:off x="5518857" y="6314595"/>
                <a:ext cx="128240" cy="27699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srgbClr val="000000"/>
                    </a:solidFill>
                    <a:effectLst/>
                    <a:uLnTx/>
                    <a:uFillTx/>
                    <a:latin typeface="Arial"/>
                    <a:ea typeface="ＭＳ ゴシック"/>
                  </a:rPr>
                  <a:t>1</a:t>
                </a:r>
              </a:p>
            </p:txBody>
          </p:sp>
          <p:sp>
            <p:nvSpPr>
              <p:cNvPr id="26" name="Text Box 14"/>
              <p:cNvSpPr txBox="1">
                <a:spLocks noChangeArrowheads="1"/>
              </p:cNvSpPr>
              <p:nvPr/>
            </p:nvSpPr>
            <p:spPr bwMode="auto">
              <a:xfrm>
                <a:off x="4618922" y="6314595"/>
                <a:ext cx="128240" cy="27699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srgbClr val="000000"/>
                    </a:solidFill>
                    <a:effectLst/>
                    <a:uLnTx/>
                    <a:uFillTx/>
                    <a:latin typeface="Arial"/>
                    <a:ea typeface="ＭＳ ゴシック"/>
                  </a:rPr>
                  <a:t>2</a:t>
                </a:r>
              </a:p>
            </p:txBody>
          </p:sp>
          <p:sp>
            <p:nvSpPr>
              <p:cNvPr id="27" name="Text Box 15"/>
              <p:cNvSpPr txBox="1">
                <a:spLocks noChangeArrowheads="1"/>
              </p:cNvSpPr>
              <p:nvPr/>
            </p:nvSpPr>
            <p:spPr bwMode="auto">
              <a:xfrm>
                <a:off x="3718987" y="6314595"/>
                <a:ext cx="128240" cy="27699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srgbClr val="000000"/>
                    </a:solidFill>
                    <a:effectLst/>
                    <a:uLnTx/>
                    <a:uFillTx/>
                    <a:latin typeface="Arial"/>
                    <a:ea typeface="ＭＳ ゴシック"/>
                  </a:rPr>
                  <a:t>3</a:t>
                </a:r>
              </a:p>
            </p:txBody>
          </p:sp>
          <p:sp>
            <p:nvSpPr>
              <p:cNvPr id="28" name="Text Box 16"/>
              <p:cNvSpPr txBox="1">
                <a:spLocks noChangeArrowheads="1"/>
              </p:cNvSpPr>
              <p:nvPr/>
            </p:nvSpPr>
            <p:spPr bwMode="auto">
              <a:xfrm>
                <a:off x="2819052" y="6314595"/>
                <a:ext cx="128240" cy="27699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smtClean="0">
                    <a:ln>
                      <a:noFill/>
                    </a:ln>
                    <a:solidFill>
                      <a:srgbClr val="000000"/>
                    </a:solidFill>
                    <a:effectLst/>
                    <a:uLnTx/>
                    <a:uFillTx/>
                    <a:latin typeface="Arial"/>
                    <a:ea typeface="ＭＳ ゴシック"/>
                  </a:rPr>
                  <a:t>4</a:t>
                </a:r>
              </a:p>
            </p:txBody>
          </p:sp>
          <p:sp>
            <p:nvSpPr>
              <p:cNvPr id="29" name="Text Box 17"/>
              <p:cNvSpPr txBox="1">
                <a:spLocks noChangeArrowheads="1"/>
              </p:cNvSpPr>
              <p:nvPr/>
            </p:nvSpPr>
            <p:spPr bwMode="auto">
              <a:xfrm>
                <a:off x="1921536" y="6314595"/>
                <a:ext cx="128240" cy="27699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000000"/>
                    </a:solidFill>
                    <a:effectLst/>
                    <a:uLnTx/>
                    <a:uFillTx/>
                    <a:latin typeface="Arial"/>
                    <a:ea typeface="ＭＳ ゴシック"/>
                  </a:rPr>
                  <a:t>5</a:t>
                </a:r>
              </a:p>
            </p:txBody>
          </p:sp>
        </p:grpSp>
        <p:grpSp>
          <p:nvGrpSpPr>
            <p:cNvPr id="20" name="グループ化 19"/>
            <p:cNvGrpSpPr/>
            <p:nvPr/>
          </p:nvGrpSpPr>
          <p:grpSpPr>
            <a:xfrm>
              <a:off x="1492938" y="5193534"/>
              <a:ext cx="4714962" cy="343066"/>
              <a:chOff x="114117" y="5000164"/>
              <a:chExt cx="5751106" cy="288032"/>
            </a:xfrm>
            <a:solidFill>
              <a:sysClr val="window" lastClr="FFFFFF"/>
            </a:solidFill>
          </p:grpSpPr>
          <p:sp>
            <p:nvSpPr>
              <p:cNvPr id="21" name="正方形/長方形 20"/>
              <p:cNvSpPr/>
              <p:nvPr/>
            </p:nvSpPr>
            <p:spPr>
              <a:xfrm>
                <a:off x="3123601" y="5000164"/>
                <a:ext cx="2087861" cy="288032"/>
              </a:xfrm>
              <a:prstGeom prst="rect">
                <a:avLst/>
              </a:prstGeom>
              <a:grpFill/>
              <a:ln w="9525"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000000"/>
                    </a:solidFill>
                    <a:effectLst/>
                    <a:uLnTx/>
                    <a:uFillTx/>
                    <a:latin typeface="Arial"/>
                  </a:rPr>
                  <a:t>中生代</a:t>
                </a:r>
              </a:p>
            </p:txBody>
          </p:sp>
          <p:sp>
            <p:nvSpPr>
              <p:cNvPr id="22" name="正方形/長方形 21"/>
              <p:cNvSpPr/>
              <p:nvPr/>
            </p:nvSpPr>
            <p:spPr>
              <a:xfrm>
                <a:off x="114117" y="5000164"/>
                <a:ext cx="3009486" cy="288032"/>
              </a:xfrm>
              <a:prstGeom prst="rect">
                <a:avLst/>
              </a:prstGeom>
              <a:grpFill/>
              <a:ln w="9525"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000000"/>
                    </a:solidFill>
                    <a:effectLst/>
                    <a:uLnTx/>
                    <a:uFillTx/>
                    <a:latin typeface="Arial"/>
                  </a:rPr>
                  <a:t>古生代</a:t>
                </a:r>
              </a:p>
            </p:txBody>
          </p:sp>
          <p:sp>
            <p:nvSpPr>
              <p:cNvPr id="23" name="正方形/長方形 22"/>
              <p:cNvSpPr/>
              <p:nvPr/>
            </p:nvSpPr>
            <p:spPr>
              <a:xfrm>
                <a:off x="5214728" y="5000164"/>
                <a:ext cx="650495" cy="288032"/>
              </a:xfrm>
              <a:prstGeom prst="rect">
                <a:avLst/>
              </a:prstGeom>
              <a:grpFill/>
              <a:ln w="9525" cap="flat" cmpd="sng" algn="ctr">
                <a:solidFill>
                  <a:sysClr val="windowText" lastClr="000000"/>
                </a:solid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srgbClr val="000000"/>
                    </a:solidFill>
                    <a:effectLst/>
                    <a:uLnTx/>
                    <a:uFillTx/>
                    <a:latin typeface="Arial"/>
                  </a:rPr>
                  <a:t>新生代</a:t>
                </a:r>
              </a:p>
            </p:txBody>
          </p:sp>
        </p:grpSp>
        <p:sp>
          <p:nvSpPr>
            <p:cNvPr id="7" name="Text Box 21"/>
            <p:cNvSpPr txBox="1">
              <a:spLocks noChangeArrowheads="1"/>
            </p:cNvSpPr>
            <p:nvPr/>
          </p:nvSpPr>
          <p:spPr bwMode="auto">
            <a:xfrm>
              <a:off x="6404685" y="3738783"/>
              <a:ext cx="769441" cy="3077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000000"/>
                  </a:solidFill>
                  <a:effectLst/>
                  <a:uLnTx/>
                  <a:uFillTx/>
                  <a:latin typeface="Arial"/>
                  <a:ea typeface="ＭＳ ゴシック"/>
                </a:rPr>
                <a:t>両生類</a:t>
              </a:r>
            </a:p>
          </p:txBody>
        </p:sp>
        <p:sp>
          <p:nvSpPr>
            <p:cNvPr id="8" name="Text Box 24"/>
            <p:cNvSpPr txBox="1">
              <a:spLocks noChangeArrowheads="1"/>
            </p:cNvSpPr>
            <p:nvPr/>
          </p:nvSpPr>
          <p:spPr bwMode="auto">
            <a:xfrm>
              <a:off x="6404685" y="2090766"/>
              <a:ext cx="769441" cy="3077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000000"/>
                  </a:solidFill>
                  <a:effectLst/>
                  <a:uLnTx/>
                  <a:uFillTx/>
                  <a:latin typeface="Arial"/>
                  <a:ea typeface="ＭＳ ゴシック"/>
                </a:rPr>
                <a:t>哺乳類</a:t>
              </a:r>
            </a:p>
          </p:txBody>
        </p:sp>
        <p:sp>
          <p:nvSpPr>
            <p:cNvPr id="9" name="Text Box 23"/>
            <p:cNvSpPr txBox="1">
              <a:spLocks noChangeArrowheads="1"/>
            </p:cNvSpPr>
            <p:nvPr/>
          </p:nvSpPr>
          <p:spPr bwMode="auto">
            <a:xfrm>
              <a:off x="6404685" y="2640105"/>
              <a:ext cx="512961" cy="3077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000000"/>
                  </a:solidFill>
                  <a:effectLst/>
                  <a:uLnTx/>
                  <a:uFillTx/>
                  <a:latin typeface="Arial"/>
                  <a:ea typeface="ＭＳ ゴシック"/>
                </a:rPr>
                <a:t>鳥類</a:t>
              </a:r>
            </a:p>
          </p:txBody>
        </p:sp>
        <p:sp>
          <p:nvSpPr>
            <p:cNvPr id="10" name="Text Box 22"/>
            <p:cNvSpPr txBox="1">
              <a:spLocks noChangeArrowheads="1"/>
            </p:cNvSpPr>
            <p:nvPr/>
          </p:nvSpPr>
          <p:spPr bwMode="auto">
            <a:xfrm>
              <a:off x="6404685" y="3189444"/>
              <a:ext cx="769441" cy="3077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000000"/>
                  </a:solidFill>
                  <a:effectLst/>
                  <a:uLnTx/>
                  <a:uFillTx/>
                  <a:latin typeface="Arial"/>
                  <a:ea typeface="ＭＳ ゴシック"/>
                </a:rPr>
                <a:t>爬虫類</a:t>
              </a:r>
            </a:p>
          </p:txBody>
        </p:sp>
        <p:sp>
          <p:nvSpPr>
            <p:cNvPr id="11" name="Text Box 26"/>
            <p:cNvSpPr txBox="1">
              <a:spLocks noChangeArrowheads="1"/>
            </p:cNvSpPr>
            <p:nvPr/>
          </p:nvSpPr>
          <p:spPr bwMode="auto">
            <a:xfrm>
              <a:off x="6404685" y="4837462"/>
              <a:ext cx="1025922" cy="3077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000000"/>
                  </a:solidFill>
                  <a:effectLst/>
                  <a:uLnTx/>
                  <a:uFillTx/>
                  <a:latin typeface="Arial"/>
                  <a:ea typeface="ＭＳ ゴシック"/>
                </a:rPr>
                <a:t>軟骨魚類</a:t>
              </a:r>
            </a:p>
          </p:txBody>
        </p:sp>
        <p:sp>
          <p:nvSpPr>
            <p:cNvPr id="12" name="Text Box 26"/>
            <p:cNvSpPr txBox="1">
              <a:spLocks noChangeArrowheads="1"/>
            </p:cNvSpPr>
            <p:nvPr/>
          </p:nvSpPr>
          <p:spPr bwMode="auto">
            <a:xfrm>
              <a:off x="6404685" y="4288122"/>
              <a:ext cx="1025922" cy="3077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000000"/>
                  </a:solidFill>
                  <a:effectLst/>
                  <a:uLnTx/>
                  <a:uFillTx/>
                  <a:latin typeface="Arial"/>
                  <a:ea typeface="ＭＳ ゴシック"/>
                </a:rPr>
                <a:t>硬骨魚類</a:t>
              </a:r>
            </a:p>
          </p:txBody>
        </p:sp>
        <p:sp>
          <p:nvSpPr>
            <p:cNvPr id="13" name="Text Box 18"/>
            <p:cNvSpPr txBox="1">
              <a:spLocks noChangeArrowheads="1"/>
            </p:cNvSpPr>
            <p:nvPr/>
          </p:nvSpPr>
          <p:spPr bwMode="auto">
            <a:xfrm>
              <a:off x="6263927" y="5597115"/>
              <a:ext cx="1282402" cy="3077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0000"/>
                  </a:solidFill>
                  <a:effectLst/>
                  <a:uLnTx/>
                  <a:uFillTx/>
                  <a:latin typeface="Arial"/>
                  <a:ea typeface="ＭＳ ゴシック"/>
                </a:rPr>
                <a:t>（</a:t>
              </a:r>
              <a:r>
                <a:rPr kumimoji="0" lang="ja-JP" altLang="en-US" sz="2000" b="0" i="0" u="none" strike="noStrike" kern="0" cap="none" spc="0" normalizeH="0" baseline="0" noProof="0" dirty="0" smtClean="0">
                  <a:ln>
                    <a:noFill/>
                  </a:ln>
                  <a:solidFill>
                    <a:srgbClr val="000000"/>
                  </a:solidFill>
                  <a:effectLst/>
                  <a:uLnTx/>
                  <a:uFillTx/>
                  <a:latin typeface="Arial"/>
                  <a:ea typeface="ＭＳ ゴシック"/>
                </a:rPr>
                <a:t>億年前</a:t>
              </a:r>
              <a:r>
                <a:rPr kumimoji="0" lang="ja-JP" altLang="en-US" sz="2000" b="0" i="0" u="none" strike="noStrike" kern="0" cap="none" spc="0" normalizeH="0" baseline="0" noProof="0" dirty="0">
                  <a:ln>
                    <a:noFill/>
                  </a:ln>
                  <a:solidFill>
                    <a:srgbClr val="000000"/>
                  </a:solidFill>
                  <a:effectLst/>
                  <a:uLnTx/>
                  <a:uFillTx/>
                  <a:latin typeface="Arial"/>
                  <a:ea typeface="ＭＳ ゴシック"/>
                </a:rPr>
                <a:t>）</a:t>
              </a:r>
              <a:endParaRPr kumimoji="0" lang="en-US" altLang="ja-JP" sz="2000" b="0" i="0" u="none" strike="noStrike" kern="0" cap="none" spc="0" normalizeH="0" baseline="0" noProof="0" dirty="0" smtClean="0">
                <a:ln>
                  <a:noFill/>
                </a:ln>
                <a:solidFill>
                  <a:srgbClr val="000000"/>
                </a:solidFill>
                <a:effectLst/>
                <a:uLnTx/>
                <a:uFillTx/>
                <a:latin typeface="Arial"/>
                <a:ea typeface="ＭＳ ゴシック"/>
              </a:endParaRPr>
            </a:p>
          </p:txBody>
        </p:sp>
        <p:sp>
          <p:nvSpPr>
            <p:cNvPr id="49" name="テキスト ボックス 48"/>
            <p:cNvSpPr txBox="1"/>
            <p:nvPr/>
          </p:nvSpPr>
          <p:spPr>
            <a:xfrm>
              <a:off x="7158951" y="2099502"/>
              <a:ext cx="474810" cy="338554"/>
            </a:xfrm>
            <a:prstGeom prst="rect">
              <a:avLst/>
            </a:prstGeom>
            <a:noFill/>
          </p:spPr>
          <p:txBody>
            <a:bodyPr wrap="none" rtlCol="0">
              <a:spAutoFit/>
            </a:bodyPr>
            <a:lstStyle/>
            <a:p>
              <a:r>
                <a:rPr kumimoji="1" lang="ja-JP" altLang="en-US" sz="1600" dirty="0" smtClean="0"/>
                <a:t>ヒト</a:t>
              </a:r>
              <a:endParaRPr kumimoji="1" lang="ja-JP" altLang="en-US" sz="1600" dirty="0"/>
            </a:p>
          </p:txBody>
        </p:sp>
        <p:sp>
          <p:nvSpPr>
            <p:cNvPr id="51" name="テキスト ボックス 50"/>
            <p:cNvSpPr txBox="1"/>
            <p:nvPr/>
          </p:nvSpPr>
          <p:spPr>
            <a:xfrm>
              <a:off x="1010328" y="2221533"/>
              <a:ext cx="2031325" cy="369332"/>
            </a:xfrm>
            <a:prstGeom prst="rect">
              <a:avLst/>
            </a:prstGeom>
            <a:noFill/>
          </p:spPr>
          <p:txBody>
            <a:bodyPr wrap="none" rtlCol="0">
              <a:spAutoFit/>
            </a:bodyPr>
            <a:lstStyle/>
            <a:p>
              <a:r>
                <a:rPr kumimoji="1" lang="ja-JP" altLang="en-US" dirty="0" smtClean="0">
                  <a:solidFill>
                    <a:schemeClr val="tx1">
                      <a:lumMod val="65000"/>
                      <a:lumOff val="35000"/>
                    </a:schemeClr>
                  </a:solidFill>
                </a:rPr>
                <a:t>脊椎動物の系統樹</a:t>
              </a:r>
              <a:endParaRPr kumimoji="1" lang="ja-JP" altLang="en-US" dirty="0">
                <a:solidFill>
                  <a:schemeClr val="tx1">
                    <a:lumMod val="65000"/>
                    <a:lumOff val="35000"/>
                  </a:schemeClr>
                </a:solidFill>
              </a:endParaRPr>
            </a:p>
          </p:txBody>
        </p:sp>
      </p:grpSp>
      <p:grpSp>
        <p:nvGrpSpPr>
          <p:cNvPr id="50" name="グループ化 49"/>
          <p:cNvGrpSpPr/>
          <p:nvPr/>
        </p:nvGrpSpPr>
        <p:grpSpPr>
          <a:xfrm>
            <a:off x="4683401" y="3482200"/>
            <a:ext cx="4237571" cy="647476"/>
            <a:chOff x="4683401" y="3482200"/>
            <a:chExt cx="4237571" cy="647476"/>
          </a:xfrm>
        </p:grpSpPr>
        <p:grpSp>
          <p:nvGrpSpPr>
            <p:cNvPr id="46" name="グループ化 45"/>
            <p:cNvGrpSpPr/>
            <p:nvPr/>
          </p:nvGrpSpPr>
          <p:grpSpPr>
            <a:xfrm>
              <a:off x="4683401" y="3482200"/>
              <a:ext cx="1661289" cy="647476"/>
              <a:chOff x="4978962" y="3482200"/>
              <a:chExt cx="1661289" cy="647476"/>
            </a:xfrm>
          </p:grpSpPr>
          <p:sp>
            <p:nvSpPr>
              <p:cNvPr id="16" name="テキスト ボックス 15"/>
              <p:cNvSpPr txBox="1"/>
              <p:nvPr/>
            </p:nvSpPr>
            <p:spPr>
              <a:xfrm>
                <a:off x="4978962" y="3482200"/>
                <a:ext cx="1375698"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FF00FF"/>
                    </a:solidFill>
                    <a:effectLst/>
                    <a:uLnTx/>
                    <a:uFillTx/>
                    <a:latin typeface="ＭＳ Ｐゴシック" panose="020B0600070205080204" pitchFamily="50" charset="-128"/>
                    <a:cs typeface="Arial" panose="020B0604020202020204" pitchFamily="34" charset="0"/>
                  </a:rPr>
                  <a:t>ゲノム解読</a:t>
                </a:r>
              </a:p>
            </p:txBody>
          </p:sp>
          <p:sp>
            <p:nvSpPr>
              <p:cNvPr id="17" name="円/楕円 16"/>
              <p:cNvSpPr/>
              <p:nvPr/>
            </p:nvSpPr>
            <p:spPr>
              <a:xfrm>
                <a:off x="6203833" y="3693258"/>
                <a:ext cx="436418" cy="436418"/>
              </a:xfrm>
              <a:prstGeom prst="ellipse">
                <a:avLst/>
              </a:prstGeom>
              <a:noFill/>
              <a:ln w="381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ゴシック"/>
                  <a:cs typeface="+mn-cs"/>
                </a:endParaRPr>
              </a:p>
            </p:txBody>
          </p:sp>
        </p:grpSp>
        <p:sp>
          <p:nvSpPr>
            <p:cNvPr id="47" name="テキスト ボックス 46"/>
            <p:cNvSpPr txBox="1"/>
            <p:nvPr/>
          </p:nvSpPr>
          <p:spPr>
            <a:xfrm>
              <a:off x="7158951" y="3742190"/>
              <a:ext cx="1762021" cy="338554"/>
            </a:xfrm>
            <a:prstGeom prst="rect">
              <a:avLst/>
            </a:prstGeom>
            <a:noFill/>
          </p:spPr>
          <p:txBody>
            <a:bodyPr wrap="none" rtlCol="0">
              <a:spAutoFit/>
            </a:bodyPr>
            <a:lstStyle/>
            <a:p>
              <a:r>
                <a:rPr kumimoji="1" lang="ja-JP" altLang="en-US" sz="1600" dirty="0" smtClean="0">
                  <a:solidFill>
                    <a:srgbClr val="FF00FF"/>
                  </a:solidFill>
                </a:rPr>
                <a:t>アフリカツメガエル</a:t>
              </a:r>
              <a:endParaRPr kumimoji="1" lang="ja-JP" altLang="en-US" sz="1600" dirty="0">
                <a:solidFill>
                  <a:srgbClr val="FF00FF"/>
                </a:solidFill>
              </a:endParaRPr>
            </a:p>
          </p:txBody>
        </p:sp>
      </p:grpSp>
      <p:grpSp>
        <p:nvGrpSpPr>
          <p:cNvPr id="57" name="グループ化 56"/>
          <p:cNvGrpSpPr/>
          <p:nvPr/>
        </p:nvGrpSpPr>
        <p:grpSpPr>
          <a:xfrm>
            <a:off x="827834" y="4153501"/>
            <a:ext cx="1145302" cy="980921"/>
            <a:chOff x="827834" y="4153501"/>
            <a:chExt cx="1145302" cy="980921"/>
          </a:xfrm>
        </p:grpSpPr>
        <p:sp>
          <p:nvSpPr>
            <p:cNvPr id="55" name="テキスト ボックス 54"/>
            <p:cNvSpPr txBox="1"/>
            <p:nvPr/>
          </p:nvSpPr>
          <p:spPr>
            <a:xfrm>
              <a:off x="827834" y="4488091"/>
              <a:ext cx="1107996" cy="646331"/>
            </a:xfrm>
            <a:prstGeom prst="rect">
              <a:avLst/>
            </a:prstGeom>
            <a:noFill/>
          </p:spPr>
          <p:txBody>
            <a:bodyPr wrap="none" rtlCol="0">
              <a:spAutoFit/>
            </a:bodyPr>
            <a:lstStyle/>
            <a:p>
              <a:r>
                <a:rPr kumimoji="1" lang="ja-JP" altLang="en-US" dirty="0" smtClean="0">
                  <a:solidFill>
                    <a:srgbClr val="FF9900"/>
                  </a:solidFill>
                </a:rPr>
                <a:t>脊椎動物</a:t>
              </a:r>
              <a:endParaRPr kumimoji="1" lang="en-US" altLang="ja-JP" dirty="0" smtClean="0">
                <a:solidFill>
                  <a:srgbClr val="FF9900"/>
                </a:solidFill>
              </a:endParaRPr>
            </a:p>
            <a:p>
              <a:pPr algn="r"/>
              <a:r>
                <a:rPr kumimoji="1" lang="ja-JP" altLang="en-US" dirty="0" smtClean="0">
                  <a:solidFill>
                    <a:srgbClr val="FF9900"/>
                  </a:solidFill>
                </a:rPr>
                <a:t>の</a:t>
              </a:r>
              <a:r>
                <a:rPr lang="ja-JP" altLang="en-US" dirty="0">
                  <a:solidFill>
                    <a:srgbClr val="FF9900"/>
                  </a:solidFill>
                </a:rPr>
                <a:t>誕生</a:t>
              </a:r>
              <a:endParaRPr kumimoji="1" lang="ja-JP" altLang="en-US" dirty="0">
                <a:solidFill>
                  <a:srgbClr val="FF9900"/>
                </a:solidFill>
              </a:endParaRPr>
            </a:p>
          </p:txBody>
        </p:sp>
        <p:sp>
          <p:nvSpPr>
            <p:cNvPr id="56" name="テキスト ボックス 55"/>
            <p:cNvSpPr txBox="1"/>
            <p:nvPr/>
          </p:nvSpPr>
          <p:spPr>
            <a:xfrm>
              <a:off x="1583286" y="4153501"/>
              <a:ext cx="389850" cy="584775"/>
            </a:xfrm>
            <a:prstGeom prst="rect">
              <a:avLst/>
            </a:prstGeom>
            <a:noFill/>
          </p:spPr>
          <p:txBody>
            <a:bodyPr wrap="none" rtlCol="0">
              <a:spAutoFit/>
            </a:bodyPr>
            <a:lstStyle/>
            <a:p>
              <a:r>
                <a:rPr lang="ja-JP" altLang="en-US" sz="3200" dirty="0" smtClean="0">
                  <a:solidFill>
                    <a:srgbClr val="FF9900"/>
                  </a:solidFill>
                  <a:latin typeface="Symbol" panose="05050102010706020507" pitchFamily="18" charset="2"/>
                </a:rPr>
                <a:t>*</a:t>
              </a:r>
              <a:endParaRPr kumimoji="1" lang="en-US" altLang="ja-JP" sz="3200" dirty="0" smtClean="0">
                <a:solidFill>
                  <a:srgbClr val="FF9900"/>
                </a:solidFill>
                <a:latin typeface="Symbol" panose="05050102010706020507" pitchFamily="18" charset="2"/>
              </a:endParaRPr>
            </a:p>
          </p:txBody>
        </p:sp>
      </p:grpSp>
    </p:spTree>
    <p:extLst>
      <p:ext uri="{BB962C8B-B14F-4D97-AF65-F5344CB8AC3E}">
        <p14:creationId xmlns:p14="http://schemas.microsoft.com/office/powerpoint/2010/main" val="2288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5</a:t>
            </a:fld>
            <a:endParaRPr lang="ja-JP" altLang="en-US" sz="1400">
              <a:solidFill>
                <a:schemeClr val="tx1"/>
              </a:solidFill>
            </a:endParaRPr>
          </a:p>
        </p:txBody>
      </p:sp>
      <p:sp>
        <p:nvSpPr>
          <p:cNvPr id="4" name="テキスト ボックス 3"/>
          <p:cNvSpPr txBox="1"/>
          <p:nvPr/>
        </p:nvSpPr>
        <p:spPr>
          <a:xfrm>
            <a:off x="3625381" y="2118192"/>
            <a:ext cx="1810112" cy="523220"/>
          </a:xfrm>
          <a:prstGeom prst="rect">
            <a:avLst/>
          </a:prstGeom>
          <a:noFill/>
        </p:spPr>
        <p:txBody>
          <a:bodyPr wrap="none" rtlCol="0">
            <a:spAutoFit/>
          </a:bodyPr>
          <a:lstStyle/>
          <a:p>
            <a:pPr algn="ctr"/>
            <a:r>
              <a:rPr kumimoji="1" lang="ja-JP" altLang="en-US" sz="2800" dirty="0" smtClean="0">
                <a:latin typeface="ＭＳ Ｐゴシック" panose="020B0600070205080204" pitchFamily="50" charset="-128"/>
                <a:ea typeface="ＭＳ Ｐゴシック" panose="020B0600070205080204" pitchFamily="50" charset="-128"/>
                <a:cs typeface="Arial" panose="020B0604020202020204" pitchFamily="34" charset="0"/>
              </a:rPr>
              <a:t>キーワード</a:t>
            </a:r>
          </a:p>
        </p:txBody>
      </p:sp>
      <p:sp>
        <p:nvSpPr>
          <p:cNvPr id="5" name="テキスト ボックス 4"/>
          <p:cNvSpPr txBox="1"/>
          <p:nvPr/>
        </p:nvSpPr>
        <p:spPr>
          <a:xfrm>
            <a:off x="2782202" y="2682977"/>
            <a:ext cx="3039615" cy="3323987"/>
          </a:xfrm>
          <a:prstGeom prst="rect">
            <a:avLst/>
          </a:prstGeom>
          <a:noFill/>
        </p:spPr>
        <p:txBody>
          <a:bodyPr wrap="none" rtlCol="0">
            <a:spAutoFit/>
          </a:bodyPr>
          <a:lstStyle/>
          <a:p>
            <a:pPr marL="457200" indent="-457200">
              <a:lnSpc>
                <a:spcPct val="150000"/>
              </a:lnSpc>
              <a:buFont typeface="Wingdings" panose="05000000000000000000" pitchFamily="2" charset="2"/>
              <a:buChar char="ü"/>
            </a:pPr>
            <a:r>
              <a:rPr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ゲノム（</a:t>
            </a:r>
            <a:r>
              <a:rPr lang="en-US" altLang="ja-JP" sz="2800" dirty="0">
                <a:latin typeface="ＭＳ Ｐゴシック" panose="020B0600070205080204" pitchFamily="50" charset="-128"/>
                <a:ea typeface="ＭＳ Ｐゴシック" panose="020B0600070205080204" pitchFamily="50" charset="-128"/>
                <a:cs typeface="Arial" panose="020B0604020202020204" pitchFamily="34" charset="0"/>
              </a:rPr>
              <a:t>DNA</a:t>
            </a:r>
            <a:r>
              <a:rPr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2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457200" indent="-457200">
              <a:lnSpc>
                <a:spcPct val="150000"/>
              </a:lnSpc>
              <a:buFont typeface="Wingdings" panose="05000000000000000000" pitchFamily="2" charset="2"/>
              <a:buChar char="ü"/>
            </a:pPr>
            <a:r>
              <a:rPr kumimoji="1" lang="ja-JP" altLang="en-US" sz="2800" dirty="0" smtClean="0">
                <a:latin typeface="ＭＳ Ｐゴシック" panose="020B0600070205080204" pitchFamily="50" charset="-128"/>
                <a:ea typeface="ＭＳ Ｐゴシック" panose="020B0600070205080204" pitchFamily="50" charset="-128"/>
                <a:cs typeface="Arial" panose="020B0604020202020204" pitchFamily="34" charset="0"/>
              </a:rPr>
              <a:t>異種交配</a:t>
            </a:r>
            <a:r>
              <a:rPr lang="ja-JP" altLang="en-US" sz="2800" dirty="0" smtClean="0">
                <a:latin typeface="ＭＳ Ｐゴシック" panose="020B0600070205080204" pitchFamily="50" charset="-128"/>
                <a:ea typeface="ＭＳ Ｐゴシック" panose="020B0600070205080204" pitchFamily="50" charset="-128"/>
                <a:cs typeface="Arial" panose="020B0604020202020204" pitchFamily="34" charset="0"/>
              </a:rPr>
              <a:t>、雑種</a:t>
            </a:r>
            <a:endParaRPr lang="en-US" altLang="ja-JP" sz="2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457200" indent="-457200">
              <a:lnSpc>
                <a:spcPct val="150000"/>
              </a:lnSpc>
              <a:buFont typeface="Wingdings" panose="05000000000000000000" pitchFamily="2" charset="2"/>
              <a:buChar char="ü"/>
            </a:pPr>
            <a:r>
              <a:rPr lang="ja-JP" altLang="en-US" sz="2800" dirty="0" smtClean="0">
                <a:latin typeface="ＭＳ Ｐゴシック" panose="020B0600070205080204" pitchFamily="50" charset="-128"/>
                <a:ea typeface="ＭＳ Ｐゴシック" panose="020B0600070205080204" pitchFamily="50" charset="-128"/>
                <a:cs typeface="Arial" panose="020B0604020202020204" pitchFamily="34" charset="0"/>
              </a:rPr>
              <a:t>全ゲノム</a:t>
            </a:r>
            <a:r>
              <a:rPr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重複</a:t>
            </a:r>
            <a:endParaRPr kumimoji="1" lang="en-US" altLang="ja-JP" sz="2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457200" indent="-457200">
              <a:lnSpc>
                <a:spcPct val="150000"/>
              </a:lnSpc>
              <a:buFont typeface="Wingdings" panose="05000000000000000000" pitchFamily="2" charset="2"/>
              <a:buChar char="ü"/>
            </a:pPr>
            <a:r>
              <a:rPr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異質四倍体</a:t>
            </a:r>
            <a:endParaRPr lang="en-US" altLang="ja-JP" sz="2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457200" indent="-457200">
              <a:lnSpc>
                <a:spcPct val="150000"/>
              </a:lnSpc>
              <a:buFont typeface="Wingdings" panose="05000000000000000000" pitchFamily="2" charset="2"/>
              <a:buChar char="ü"/>
            </a:pPr>
            <a:r>
              <a:rPr lang="ja-JP" altLang="en-US" sz="2800" dirty="0" smtClean="0">
                <a:latin typeface="ＭＳ Ｐゴシック" panose="020B0600070205080204" pitchFamily="50" charset="-128"/>
                <a:ea typeface="ＭＳ Ｐゴシック" panose="020B0600070205080204" pitchFamily="50" charset="-128"/>
                <a:cs typeface="Arial" panose="020B0604020202020204" pitchFamily="34" charset="0"/>
              </a:rPr>
              <a:t>サブゲノム</a:t>
            </a:r>
            <a:endParaRPr kumimoji="1" lang="ja-JP" altLang="en-US" sz="2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角丸四角形 5"/>
          <p:cNvSpPr/>
          <p:nvPr/>
        </p:nvSpPr>
        <p:spPr>
          <a:xfrm>
            <a:off x="1981200" y="2682977"/>
            <a:ext cx="5098474" cy="33239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23028" y="368201"/>
            <a:ext cx="8697944" cy="1384995"/>
          </a:xfrm>
          <a:prstGeom prst="rect">
            <a:avLst/>
          </a:prstGeom>
        </p:spPr>
        <p:txBody>
          <a:bodyPr wrap="none">
            <a:spAutoFit/>
          </a:bodyPr>
          <a:lstStyle/>
          <a:p>
            <a:pPr algn="ctr">
              <a:lnSpc>
                <a:spcPct val="150000"/>
              </a:lnSpc>
            </a:pPr>
            <a:r>
              <a:rPr lang="ja-JP" altLang="ja-JP" sz="2800" b="1" dirty="0">
                <a:solidFill>
                  <a:prstClr val="black"/>
                </a:solidFill>
                <a:latin typeface="ＭＳ Ｐゴシック" panose="020B0600070205080204" pitchFamily="50" charset="-128"/>
                <a:cs typeface="Times New Roman" panose="02020603050405020304" pitchFamily="18" charset="0"/>
              </a:rPr>
              <a:t>アフリカツメガエルの複雑なゲノムを解読：</a:t>
            </a:r>
            <a:endParaRPr lang="ja-JP" altLang="ja-JP" sz="2800" dirty="0">
              <a:solidFill>
                <a:prstClr val="black"/>
              </a:solidFill>
              <a:latin typeface="ＭＳ Ｐゴシック" panose="020B0600070205080204" pitchFamily="50" charset="-128"/>
              <a:cs typeface="Times New Roman" panose="02020603050405020304" pitchFamily="18" charset="0"/>
            </a:endParaRPr>
          </a:p>
          <a:p>
            <a:pPr algn="ctr">
              <a:lnSpc>
                <a:spcPct val="150000"/>
              </a:lnSpc>
            </a:pPr>
            <a:r>
              <a:rPr lang="ja-JP" altLang="ja-JP" sz="2800" b="1" dirty="0">
                <a:solidFill>
                  <a:prstClr val="black"/>
                </a:solidFill>
                <a:latin typeface="ＭＳ Ｐゴシック" panose="020B0600070205080204" pitchFamily="50" charset="-128"/>
                <a:cs typeface="Times New Roman" panose="02020603050405020304" pitchFamily="18" charset="0"/>
              </a:rPr>
              <a:t>脊椎動物への進化の原動力「全ゲノム重複」の謎に迫る</a:t>
            </a:r>
            <a:endParaRPr lang="ja-JP" altLang="ja-JP" sz="2800" dirty="0">
              <a:solidFill>
                <a:prstClr val="black"/>
              </a:solidFill>
              <a:latin typeface="ＭＳ Ｐゴシック" panose="020B0600070205080204" pitchFamily="50" charset="-128"/>
              <a:cs typeface="Times New Roman" panose="02020603050405020304" pitchFamily="18" charset="0"/>
            </a:endParaRPr>
          </a:p>
        </p:txBody>
      </p:sp>
      <p:sp>
        <p:nvSpPr>
          <p:cNvPr id="9" name="テキスト ボックス 8"/>
          <p:cNvSpPr txBox="1"/>
          <p:nvPr/>
        </p:nvSpPr>
        <p:spPr>
          <a:xfrm>
            <a:off x="3782361" y="0"/>
            <a:ext cx="1579278" cy="369332"/>
          </a:xfrm>
          <a:prstGeom prst="rect">
            <a:avLst/>
          </a:prstGeom>
          <a:noFill/>
        </p:spPr>
        <p:txBody>
          <a:bodyPr wrap="none" rtlCol="0">
            <a:spAutoFit/>
          </a:bodyPr>
          <a:lstStyle/>
          <a:p>
            <a:pPr algn="ctr"/>
            <a:r>
              <a:rPr lang="ja-JP" altLang="en-US" dirty="0" smtClean="0">
                <a:solidFill>
                  <a:schemeClr val="tx1">
                    <a:lumMod val="65000"/>
                    <a:lumOff val="35000"/>
                  </a:schemeClr>
                </a:solidFill>
              </a:rPr>
              <a:t>プレス</a:t>
            </a:r>
            <a:r>
              <a:rPr lang="ja-JP" altLang="en-US" dirty="0">
                <a:solidFill>
                  <a:schemeClr val="tx1">
                    <a:lumMod val="65000"/>
                    <a:lumOff val="35000"/>
                  </a:schemeClr>
                </a:solidFill>
              </a:rPr>
              <a:t>リリース</a:t>
            </a:r>
            <a:endParaRPr kumimoji="1" lang="ja-JP" altLang="en-US" dirty="0">
              <a:solidFill>
                <a:schemeClr val="tx1">
                  <a:lumMod val="65000"/>
                  <a:lumOff val="35000"/>
                </a:schemeClr>
              </a:solidFill>
            </a:endParaRPr>
          </a:p>
        </p:txBody>
      </p:sp>
    </p:spTree>
    <p:extLst>
      <p:ext uri="{BB962C8B-B14F-4D97-AF65-F5344CB8AC3E}">
        <p14:creationId xmlns:p14="http://schemas.microsoft.com/office/powerpoint/2010/main" val="248837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1886817" y="160495"/>
            <a:ext cx="5370381" cy="584775"/>
          </a:xfrm>
          <a:prstGeom prst="rect">
            <a:avLst/>
          </a:prstGeom>
        </p:spPr>
        <p:txBody>
          <a:bodyPr wrap="none">
            <a:spAutoFit/>
          </a:bodyPr>
          <a:lstStyle/>
          <a:p>
            <a:pPr algn="ctr"/>
            <a:r>
              <a:rPr lang="ja-JP" altLang="en-US" sz="3200" dirty="0" smtClean="0">
                <a:latin typeface="ＭＳ Ｐゴシック" panose="020B0600070205080204" pitchFamily="50" charset="-128"/>
                <a:ea typeface="ＭＳ Ｐゴシック" panose="020B0600070205080204" pitchFamily="50" charset="-128"/>
                <a:cs typeface="Arial" panose="020B0604020202020204" pitchFamily="34" charset="0"/>
              </a:rPr>
              <a:t>ゲノムとは、全遺伝情報のこと</a:t>
            </a:r>
            <a:endParaRPr lang="en-US" altLang="ja-JP" sz="32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5" name="円/楕円 44"/>
          <p:cNvSpPr/>
          <p:nvPr/>
        </p:nvSpPr>
        <p:spPr>
          <a:xfrm rot="5400000">
            <a:off x="1500125" y="4042376"/>
            <a:ext cx="1319156" cy="1144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nvGrpSpPr>
          <p:cNvPr id="116" name="グループ化 115"/>
          <p:cNvGrpSpPr/>
          <p:nvPr/>
        </p:nvGrpSpPr>
        <p:grpSpPr>
          <a:xfrm>
            <a:off x="1587440" y="1485536"/>
            <a:ext cx="1144525" cy="1319156"/>
            <a:chOff x="1587440" y="1485536"/>
            <a:chExt cx="1144525" cy="1319156"/>
          </a:xfrm>
        </p:grpSpPr>
        <p:sp>
          <p:nvSpPr>
            <p:cNvPr id="44" name="円/楕円 43"/>
            <p:cNvSpPr/>
            <p:nvPr/>
          </p:nvSpPr>
          <p:spPr>
            <a:xfrm rot="5400000">
              <a:off x="1500125" y="1572851"/>
              <a:ext cx="1319156" cy="1144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nvGrpSpPr>
            <p:cNvPr id="47" name="グループ化 46"/>
            <p:cNvGrpSpPr/>
            <p:nvPr/>
          </p:nvGrpSpPr>
          <p:grpSpPr>
            <a:xfrm>
              <a:off x="2198594" y="1824257"/>
              <a:ext cx="86403" cy="591758"/>
              <a:chOff x="1084853" y="3284984"/>
              <a:chExt cx="126014" cy="1539524"/>
            </a:xfrm>
          </p:grpSpPr>
          <p:sp>
            <p:nvSpPr>
              <p:cNvPr id="51" name="角丸四角形 50"/>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sp>
            <p:nvSpPr>
              <p:cNvPr id="52" name="角丸四角形 51"/>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grpSp>
          <p:nvGrpSpPr>
            <p:cNvPr id="48" name="グループ化 47"/>
            <p:cNvGrpSpPr/>
            <p:nvPr/>
          </p:nvGrpSpPr>
          <p:grpSpPr>
            <a:xfrm>
              <a:off x="2032920" y="1824257"/>
              <a:ext cx="86403" cy="591758"/>
              <a:chOff x="1084853" y="3284984"/>
              <a:chExt cx="126014" cy="1539524"/>
            </a:xfrm>
          </p:grpSpPr>
          <p:sp>
            <p:nvSpPr>
              <p:cNvPr id="49" name="角丸四角形 48"/>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sp>
            <p:nvSpPr>
              <p:cNvPr id="50" name="角丸四角形 49"/>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grpSp>
      <p:grpSp>
        <p:nvGrpSpPr>
          <p:cNvPr id="53" name="グループ化 52"/>
          <p:cNvGrpSpPr/>
          <p:nvPr/>
        </p:nvGrpSpPr>
        <p:grpSpPr>
          <a:xfrm rot="5400000">
            <a:off x="2807976" y="2510283"/>
            <a:ext cx="906665" cy="1724708"/>
            <a:chOff x="4506469" y="3848622"/>
            <a:chExt cx="755532" cy="1357705"/>
          </a:xfrm>
        </p:grpSpPr>
        <p:cxnSp>
          <p:nvCxnSpPr>
            <p:cNvPr id="54" name="直線矢印コネクタ 53"/>
            <p:cNvCxnSpPr/>
            <p:nvPr/>
          </p:nvCxnSpPr>
          <p:spPr>
            <a:xfrm flipV="1">
              <a:off x="4881853" y="3848622"/>
              <a:ext cx="0" cy="623470"/>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sp>
          <p:nvSpPr>
            <p:cNvPr id="55" name="フリーフォーム 54"/>
            <p:cNvSpPr/>
            <p:nvPr/>
          </p:nvSpPr>
          <p:spPr>
            <a:xfrm>
              <a:off x="4506469" y="4465035"/>
              <a:ext cx="755532" cy="741292"/>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grpSp>
        <p:nvGrpSpPr>
          <p:cNvPr id="65" name="グループ化 64"/>
          <p:cNvGrpSpPr/>
          <p:nvPr/>
        </p:nvGrpSpPr>
        <p:grpSpPr>
          <a:xfrm>
            <a:off x="2031514" y="4323410"/>
            <a:ext cx="86403" cy="591758"/>
            <a:chOff x="1084853" y="3284984"/>
            <a:chExt cx="126014" cy="1539524"/>
          </a:xfrm>
          <a:solidFill>
            <a:schemeClr val="bg1">
              <a:lumMod val="65000"/>
            </a:schemeClr>
          </a:solidFill>
        </p:grpSpPr>
        <p:sp>
          <p:nvSpPr>
            <p:cNvPr id="69" name="角丸四角形 68"/>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sp>
          <p:nvSpPr>
            <p:cNvPr id="70" name="角丸四角形 69"/>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grpSp>
        <p:nvGrpSpPr>
          <p:cNvPr id="66" name="グループ化 65"/>
          <p:cNvGrpSpPr/>
          <p:nvPr/>
        </p:nvGrpSpPr>
        <p:grpSpPr>
          <a:xfrm>
            <a:off x="2195034" y="4323410"/>
            <a:ext cx="86403" cy="591758"/>
            <a:chOff x="1084853" y="3284984"/>
            <a:chExt cx="126014" cy="1539524"/>
          </a:xfrm>
          <a:solidFill>
            <a:schemeClr val="bg1">
              <a:lumMod val="65000"/>
            </a:schemeClr>
          </a:solidFill>
        </p:grpSpPr>
        <p:sp>
          <p:nvSpPr>
            <p:cNvPr id="67" name="角丸四角形 66"/>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sp>
          <p:nvSpPr>
            <p:cNvPr id="68" name="角丸四角形 67"/>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sp>
        <p:nvSpPr>
          <p:cNvPr id="72" name="テキスト ボックス 71"/>
          <p:cNvSpPr txBox="1"/>
          <p:nvPr/>
        </p:nvSpPr>
        <p:spPr>
          <a:xfrm>
            <a:off x="1962611" y="3566383"/>
            <a:ext cx="441146" cy="400110"/>
          </a:xfrm>
          <a:prstGeom prst="rect">
            <a:avLst/>
          </a:prstGeom>
          <a:noFill/>
        </p:spPr>
        <p:txBody>
          <a:bodyPr wrap="none" rtlCol="0">
            <a:spAutoFit/>
          </a:bodyPr>
          <a:lstStyle/>
          <a:p>
            <a:r>
              <a:rPr lang="ja-JP" altLang="en-US" sz="2000" dirty="0" smtClean="0">
                <a:solidFill>
                  <a:prstClr val="black"/>
                </a:solidFill>
                <a:latin typeface="Arial" panose="020B0604020202020204" pitchFamily="34" charset="0"/>
                <a:cs typeface="Arial" panose="020B0604020202020204" pitchFamily="34" charset="0"/>
              </a:rPr>
              <a:t>母</a:t>
            </a:r>
            <a:endParaRPr lang="ja-JP" altLang="en-US" sz="2000" dirty="0">
              <a:solidFill>
                <a:prstClr val="black"/>
              </a:solidFill>
              <a:latin typeface="Arial" panose="020B0604020202020204" pitchFamily="34" charset="0"/>
              <a:cs typeface="Arial" panose="020B0604020202020204" pitchFamily="34" charset="0"/>
            </a:endParaRPr>
          </a:p>
        </p:txBody>
      </p:sp>
      <p:sp>
        <p:nvSpPr>
          <p:cNvPr id="73" name="テキスト ボックス 72"/>
          <p:cNvSpPr txBox="1"/>
          <p:nvPr/>
        </p:nvSpPr>
        <p:spPr>
          <a:xfrm>
            <a:off x="1962611" y="1096858"/>
            <a:ext cx="441146" cy="400110"/>
          </a:xfrm>
          <a:prstGeom prst="rect">
            <a:avLst/>
          </a:prstGeom>
          <a:noFill/>
        </p:spPr>
        <p:txBody>
          <a:bodyPr wrap="none" rtlCol="0">
            <a:spAutoFit/>
          </a:bodyPr>
          <a:lstStyle/>
          <a:p>
            <a:r>
              <a:rPr lang="ja-JP" altLang="en-US" sz="2000" dirty="0" smtClean="0">
                <a:solidFill>
                  <a:prstClr val="black"/>
                </a:solidFill>
                <a:latin typeface="Arial" panose="020B0604020202020204" pitchFamily="34" charset="0"/>
                <a:cs typeface="Arial" panose="020B0604020202020204" pitchFamily="34" charset="0"/>
              </a:rPr>
              <a:t>父</a:t>
            </a:r>
            <a:endParaRPr lang="ja-JP" altLang="en-US" sz="2000" dirty="0">
              <a:solidFill>
                <a:prstClr val="black"/>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288006" y="2353614"/>
            <a:ext cx="954107" cy="707886"/>
          </a:xfrm>
          <a:prstGeom prst="rect">
            <a:avLst/>
          </a:prstGeom>
          <a:noFill/>
        </p:spPr>
        <p:txBody>
          <a:bodyPr wrap="none" rtlCol="0">
            <a:spAutoFit/>
          </a:bodyPr>
          <a:lstStyle/>
          <a:p>
            <a:r>
              <a:rPr kumimoji="1" lang="ja-JP" altLang="en-US" sz="2000" dirty="0" smtClean="0"/>
              <a:t>染色体</a:t>
            </a:r>
            <a:endParaRPr kumimoji="1" lang="en-US" altLang="ja-JP" sz="2000" dirty="0" smtClean="0"/>
          </a:p>
          <a:p>
            <a:r>
              <a:rPr lang="ja-JP" altLang="en-US" sz="2000" dirty="0" smtClean="0"/>
              <a:t>（</a:t>
            </a:r>
            <a:r>
              <a:rPr lang="en-US" altLang="ja-JP" sz="2000" dirty="0" smtClean="0"/>
              <a:t>DNA</a:t>
            </a:r>
            <a:r>
              <a:rPr lang="ja-JP" altLang="en-US" sz="2000" dirty="0" smtClean="0"/>
              <a:t>）</a:t>
            </a:r>
            <a:endParaRPr kumimoji="1" lang="en-US" altLang="ja-JP" sz="2000" dirty="0" smtClean="0"/>
          </a:p>
        </p:txBody>
      </p:sp>
      <p:cxnSp>
        <p:nvCxnSpPr>
          <p:cNvPr id="88" name="直線コネクタ 87"/>
          <p:cNvCxnSpPr>
            <a:endCxn id="50" idx="1"/>
          </p:cNvCxnSpPr>
          <p:nvPr/>
        </p:nvCxnSpPr>
        <p:spPr>
          <a:xfrm flipV="1">
            <a:off x="1136911" y="2236107"/>
            <a:ext cx="896009" cy="25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632156" y="4004334"/>
            <a:ext cx="441146" cy="400110"/>
          </a:xfrm>
          <a:prstGeom prst="rect">
            <a:avLst/>
          </a:prstGeom>
          <a:noFill/>
        </p:spPr>
        <p:txBody>
          <a:bodyPr wrap="none" rtlCol="0">
            <a:spAutoFit/>
          </a:bodyPr>
          <a:lstStyle/>
          <a:p>
            <a:r>
              <a:rPr lang="ja-JP" altLang="en-US" sz="2000" dirty="0" smtClean="0">
                <a:solidFill>
                  <a:prstClr val="black"/>
                </a:solidFill>
                <a:latin typeface="Arial" panose="020B0604020202020204" pitchFamily="34" charset="0"/>
                <a:cs typeface="Arial" panose="020B0604020202020204" pitchFamily="34" charset="0"/>
              </a:rPr>
              <a:t>子</a:t>
            </a:r>
            <a:endParaRPr lang="ja-JP" altLang="en-US" sz="2000" dirty="0">
              <a:solidFill>
                <a:prstClr val="black"/>
              </a:solidFill>
              <a:latin typeface="Arial" panose="020B0604020202020204" pitchFamily="34" charset="0"/>
              <a:cs typeface="Arial" panose="020B0604020202020204" pitchFamily="34" charset="0"/>
            </a:endParaRPr>
          </a:p>
        </p:txBody>
      </p:sp>
      <p:sp>
        <p:nvSpPr>
          <p:cNvPr id="79" name="円/楕円 78"/>
          <p:cNvSpPr/>
          <p:nvPr/>
        </p:nvSpPr>
        <p:spPr>
          <a:xfrm rot="5400000">
            <a:off x="4195491" y="2797037"/>
            <a:ext cx="1319156" cy="1144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nvGrpSpPr>
          <p:cNvPr id="81" name="グループ化 80"/>
          <p:cNvGrpSpPr/>
          <p:nvPr/>
        </p:nvGrpSpPr>
        <p:grpSpPr>
          <a:xfrm>
            <a:off x="4726880" y="3081803"/>
            <a:ext cx="86403" cy="588026"/>
            <a:chOff x="1084853" y="3294693"/>
            <a:chExt cx="126014" cy="1529815"/>
          </a:xfrm>
          <a:solidFill>
            <a:schemeClr val="bg1"/>
          </a:solidFill>
        </p:grpSpPr>
        <p:sp>
          <p:nvSpPr>
            <p:cNvPr id="85" name="角丸四角形 84"/>
            <p:cNvSpPr/>
            <p:nvPr/>
          </p:nvSpPr>
          <p:spPr>
            <a:xfrm>
              <a:off x="1084853" y="3294693"/>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sp>
          <p:nvSpPr>
            <p:cNvPr id="86" name="角丸四角形 85"/>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grpSp>
        <p:nvGrpSpPr>
          <p:cNvPr id="82" name="グループ化 81"/>
          <p:cNvGrpSpPr/>
          <p:nvPr/>
        </p:nvGrpSpPr>
        <p:grpSpPr>
          <a:xfrm>
            <a:off x="4890400" y="3081803"/>
            <a:ext cx="86403" cy="588026"/>
            <a:chOff x="1084853" y="3294693"/>
            <a:chExt cx="126014" cy="1529815"/>
          </a:xfrm>
          <a:solidFill>
            <a:schemeClr val="bg1">
              <a:lumMod val="65000"/>
            </a:schemeClr>
          </a:solidFill>
        </p:grpSpPr>
        <p:sp>
          <p:nvSpPr>
            <p:cNvPr id="83" name="角丸四角形 82"/>
            <p:cNvSpPr/>
            <p:nvPr/>
          </p:nvSpPr>
          <p:spPr>
            <a:xfrm>
              <a:off x="1084853" y="3294693"/>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sp>
          <p:nvSpPr>
            <p:cNvPr id="84" name="角丸四角形 83"/>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grpSp>
        <p:nvGrpSpPr>
          <p:cNvPr id="113" name="グループ化 112"/>
          <p:cNvGrpSpPr/>
          <p:nvPr/>
        </p:nvGrpSpPr>
        <p:grpSpPr>
          <a:xfrm>
            <a:off x="3949104" y="1677702"/>
            <a:ext cx="2274370" cy="1476219"/>
            <a:chOff x="3949104" y="1677702"/>
            <a:chExt cx="2274370" cy="1476219"/>
          </a:xfrm>
        </p:grpSpPr>
        <p:cxnSp>
          <p:nvCxnSpPr>
            <p:cNvPr id="89" name="直線コネクタ 88"/>
            <p:cNvCxnSpPr/>
            <p:nvPr/>
          </p:nvCxnSpPr>
          <p:spPr>
            <a:xfrm>
              <a:off x="4324284" y="2168927"/>
              <a:ext cx="421725" cy="984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10800000" flipH="1">
              <a:off x="4936340" y="2537206"/>
              <a:ext cx="349753" cy="616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949104" y="1677702"/>
              <a:ext cx="1375698" cy="400110"/>
            </a:xfrm>
            <a:prstGeom prst="rect">
              <a:avLst/>
            </a:prstGeom>
            <a:noFill/>
          </p:spPr>
          <p:txBody>
            <a:bodyPr wrap="none" rtlCol="0">
              <a:spAutoFit/>
            </a:bodyPr>
            <a:lstStyle/>
            <a:p>
              <a:r>
                <a:rPr lang="ja-JP" altLang="en-US" sz="2000" dirty="0" smtClean="0">
                  <a:solidFill>
                    <a:prstClr val="black"/>
                  </a:solidFill>
                  <a:latin typeface="Arial" panose="020B0604020202020204" pitchFamily="34" charset="0"/>
                  <a:cs typeface="Arial" panose="020B0604020202020204" pitchFamily="34" charset="0"/>
                </a:rPr>
                <a:t>父方ゲノム</a:t>
              </a:r>
              <a:endParaRPr lang="ja-JP" altLang="en-US" sz="2000" dirty="0">
                <a:solidFill>
                  <a:prstClr val="black"/>
                </a:solidFill>
                <a:latin typeface="Arial" panose="020B0604020202020204" pitchFamily="34" charset="0"/>
                <a:cs typeface="Arial" panose="020B0604020202020204" pitchFamily="34" charset="0"/>
              </a:endParaRPr>
            </a:p>
          </p:txBody>
        </p:sp>
        <p:sp>
          <p:nvSpPr>
            <p:cNvPr id="93" name="テキスト ボックス 92"/>
            <p:cNvSpPr txBox="1"/>
            <p:nvPr/>
          </p:nvSpPr>
          <p:spPr>
            <a:xfrm>
              <a:off x="4847776" y="2102481"/>
              <a:ext cx="1375698" cy="400110"/>
            </a:xfrm>
            <a:prstGeom prst="rect">
              <a:avLst/>
            </a:prstGeom>
            <a:noFill/>
          </p:spPr>
          <p:txBody>
            <a:bodyPr wrap="none" rtlCol="0">
              <a:spAutoFit/>
            </a:bodyPr>
            <a:lstStyle/>
            <a:p>
              <a:r>
                <a:rPr lang="ja-JP" altLang="en-US" sz="2000" dirty="0" smtClean="0">
                  <a:solidFill>
                    <a:prstClr val="black"/>
                  </a:solidFill>
                  <a:latin typeface="Arial" panose="020B0604020202020204" pitchFamily="34" charset="0"/>
                  <a:cs typeface="Arial" panose="020B0604020202020204" pitchFamily="34" charset="0"/>
                </a:rPr>
                <a:t>母方ゲノム</a:t>
              </a:r>
              <a:endParaRPr lang="ja-JP" altLang="en-US" sz="2000" dirty="0">
                <a:solidFill>
                  <a:prstClr val="black"/>
                </a:solidFill>
                <a:latin typeface="Arial" panose="020B0604020202020204" pitchFamily="34" charset="0"/>
                <a:cs typeface="Arial" panose="020B0604020202020204" pitchFamily="34" charset="0"/>
              </a:endParaRPr>
            </a:p>
          </p:txBody>
        </p:sp>
      </p:grpSp>
      <p:sp>
        <p:nvSpPr>
          <p:cNvPr id="94" name="テキスト ボックス 93"/>
          <p:cNvSpPr txBox="1"/>
          <p:nvPr/>
        </p:nvSpPr>
        <p:spPr>
          <a:xfrm>
            <a:off x="6286753" y="2674778"/>
            <a:ext cx="2475358" cy="1477328"/>
          </a:xfrm>
          <a:prstGeom prst="rect">
            <a:avLst/>
          </a:prstGeom>
          <a:noFill/>
          <a:ln>
            <a:solidFill>
              <a:srgbClr val="00B0F0"/>
            </a:solidFill>
          </a:ln>
        </p:spPr>
        <p:txBody>
          <a:bodyPr wrap="none" rtlCol="0">
            <a:spAutoFit/>
          </a:bodyPr>
          <a:lstStyle/>
          <a:p>
            <a:pPr>
              <a:lnSpc>
                <a:spcPct val="150000"/>
              </a:lnSpc>
            </a:pPr>
            <a:r>
              <a:rPr kumimoji="1" lang="ja-JP" altLang="en-US" sz="2000" dirty="0" smtClean="0"/>
              <a:t>ヒトは</a:t>
            </a:r>
            <a:r>
              <a:rPr kumimoji="1" lang="en-US" altLang="ja-JP" sz="2000" dirty="0" smtClean="0"/>
              <a:t>46</a:t>
            </a:r>
            <a:r>
              <a:rPr kumimoji="1" lang="ja-JP" altLang="en-US" sz="2000" dirty="0" smtClean="0"/>
              <a:t>本の染色体：</a:t>
            </a:r>
            <a:endParaRPr kumimoji="1" lang="en-US" altLang="ja-JP" sz="2000" dirty="0" smtClean="0"/>
          </a:p>
          <a:p>
            <a:pPr>
              <a:lnSpc>
                <a:spcPct val="150000"/>
              </a:lnSpc>
            </a:pPr>
            <a:r>
              <a:rPr lang="en-US" altLang="ja-JP" sz="2000" dirty="0"/>
              <a:t>23</a:t>
            </a:r>
            <a:r>
              <a:rPr lang="ja-JP" altLang="en-US" sz="2000" dirty="0" smtClean="0"/>
              <a:t>本が父方ゲノム</a:t>
            </a:r>
            <a:endParaRPr lang="en-US" altLang="ja-JP" sz="2000" dirty="0" smtClean="0"/>
          </a:p>
          <a:p>
            <a:pPr>
              <a:lnSpc>
                <a:spcPct val="150000"/>
              </a:lnSpc>
            </a:pPr>
            <a:r>
              <a:rPr kumimoji="1" lang="en-US" altLang="ja-JP" sz="2000" dirty="0"/>
              <a:t>23</a:t>
            </a:r>
            <a:r>
              <a:rPr kumimoji="1" lang="ja-JP" altLang="en-US" sz="2000" dirty="0"/>
              <a:t>本</a:t>
            </a:r>
            <a:r>
              <a:rPr kumimoji="1" lang="ja-JP" altLang="en-US" sz="2000" dirty="0" smtClean="0"/>
              <a:t>が母方ゲノム</a:t>
            </a:r>
            <a:endParaRPr kumimoji="1" lang="ja-JP" altLang="en-US" sz="2000" dirty="0"/>
          </a:p>
        </p:txBody>
      </p:sp>
      <p:grpSp>
        <p:nvGrpSpPr>
          <p:cNvPr id="115" name="グループ化 114"/>
          <p:cNvGrpSpPr/>
          <p:nvPr/>
        </p:nvGrpSpPr>
        <p:grpSpPr>
          <a:xfrm>
            <a:off x="1648083" y="5556910"/>
            <a:ext cx="3887542" cy="460433"/>
            <a:chOff x="1648083" y="5825134"/>
            <a:chExt cx="3887542" cy="460433"/>
          </a:xfrm>
        </p:grpSpPr>
        <p:cxnSp>
          <p:nvCxnSpPr>
            <p:cNvPr id="96" name="直線コネクタ 95"/>
            <p:cNvCxnSpPr/>
            <p:nvPr/>
          </p:nvCxnSpPr>
          <p:spPr>
            <a:xfrm>
              <a:off x="1648083" y="5825134"/>
              <a:ext cx="388754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テキスト ボックス 96"/>
            <p:cNvSpPr txBox="1"/>
            <p:nvPr/>
          </p:nvSpPr>
          <p:spPr>
            <a:xfrm>
              <a:off x="1871994" y="5885457"/>
              <a:ext cx="3461204" cy="400110"/>
            </a:xfrm>
            <a:prstGeom prst="rect">
              <a:avLst/>
            </a:prstGeom>
            <a:noFill/>
          </p:spPr>
          <p:txBody>
            <a:bodyPr wrap="none" rtlCol="0">
              <a:spAutoFit/>
            </a:bodyPr>
            <a:lstStyle/>
            <a:p>
              <a:pPr algn="ctr"/>
              <a:r>
                <a:rPr lang="ja-JP" altLang="en-US" sz="2000" dirty="0" smtClean="0">
                  <a:solidFill>
                    <a:prstClr val="black"/>
                  </a:solidFill>
                  <a:latin typeface="Arial" panose="020B0604020202020204" pitchFamily="34" charset="0"/>
                  <a:cs typeface="Arial" panose="020B0604020202020204" pitchFamily="34" charset="0"/>
                </a:rPr>
                <a:t>ゲノムを</a:t>
              </a:r>
              <a:r>
                <a:rPr lang="en-US" altLang="ja-JP" sz="2000" dirty="0" smtClean="0">
                  <a:solidFill>
                    <a:prstClr val="black"/>
                  </a:solidFill>
                  <a:latin typeface="Arial" panose="020B0604020202020204" pitchFamily="34" charset="0"/>
                  <a:cs typeface="Arial" panose="020B0604020202020204" pitchFamily="34" charset="0"/>
                </a:rPr>
                <a:t>2</a:t>
              </a:r>
              <a:r>
                <a:rPr lang="ja-JP" altLang="en-US" sz="2000" dirty="0" smtClean="0">
                  <a:solidFill>
                    <a:prstClr val="black"/>
                  </a:solidFill>
                  <a:latin typeface="Arial" panose="020B0604020202020204" pitchFamily="34" charset="0"/>
                  <a:cs typeface="Arial" panose="020B0604020202020204" pitchFamily="34" charset="0"/>
                </a:rPr>
                <a:t>つもつ生物（二倍体）</a:t>
              </a:r>
            </a:p>
          </p:txBody>
        </p:sp>
      </p:grpSp>
      <p:grpSp>
        <p:nvGrpSpPr>
          <p:cNvPr id="103" name="グループ化 102"/>
          <p:cNvGrpSpPr/>
          <p:nvPr/>
        </p:nvGrpSpPr>
        <p:grpSpPr>
          <a:xfrm>
            <a:off x="3046322" y="3758977"/>
            <a:ext cx="86403" cy="591758"/>
            <a:chOff x="1084853" y="3284984"/>
            <a:chExt cx="126014" cy="1539524"/>
          </a:xfrm>
          <a:solidFill>
            <a:schemeClr val="bg1">
              <a:lumMod val="65000"/>
            </a:schemeClr>
          </a:solidFill>
        </p:grpSpPr>
        <p:sp>
          <p:nvSpPr>
            <p:cNvPr id="104" name="角丸四角形 103"/>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sp>
          <p:nvSpPr>
            <p:cNvPr id="105" name="角丸四角形 104"/>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grpSp>
        <p:nvGrpSpPr>
          <p:cNvPr id="100" name="グループ化 99"/>
          <p:cNvGrpSpPr/>
          <p:nvPr/>
        </p:nvGrpSpPr>
        <p:grpSpPr>
          <a:xfrm>
            <a:off x="3031210" y="2413842"/>
            <a:ext cx="86403" cy="591758"/>
            <a:chOff x="1084853" y="3284984"/>
            <a:chExt cx="126014" cy="1539524"/>
          </a:xfrm>
        </p:grpSpPr>
        <p:sp>
          <p:nvSpPr>
            <p:cNvPr id="101" name="角丸四角形 100"/>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sp>
          <p:nvSpPr>
            <p:cNvPr id="102" name="角丸四角形 101"/>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Arial" panose="020B0604020202020204" pitchFamily="34" charset="0"/>
                <a:cs typeface="Arial" panose="020B0604020202020204" pitchFamily="34" charset="0"/>
              </a:endParaRPr>
            </a:p>
          </p:txBody>
        </p:sp>
      </p:grpSp>
      <p:sp>
        <p:nvSpPr>
          <p:cNvPr id="106" name="角丸四角形 105"/>
          <p:cNvSpPr/>
          <p:nvPr/>
        </p:nvSpPr>
        <p:spPr>
          <a:xfrm>
            <a:off x="2975138" y="2313564"/>
            <a:ext cx="198546" cy="792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2998831" y="1731264"/>
            <a:ext cx="171089" cy="585216"/>
          </a:xfrm>
          <a:custGeom>
            <a:avLst/>
            <a:gdLst>
              <a:gd name="connsiteX0" fmla="*/ 171089 w 171089"/>
              <a:gd name="connsiteY0" fmla="*/ 0 h 585216"/>
              <a:gd name="connsiteX1" fmla="*/ 401 w 171089"/>
              <a:gd name="connsiteY1" fmla="*/ 231648 h 585216"/>
              <a:gd name="connsiteX2" fmla="*/ 122321 w 171089"/>
              <a:gd name="connsiteY2" fmla="*/ 426720 h 585216"/>
              <a:gd name="connsiteX3" fmla="*/ 73553 w 171089"/>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1089" h="585216">
                <a:moveTo>
                  <a:pt x="171089" y="0"/>
                </a:moveTo>
                <a:cubicBezTo>
                  <a:pt x="89809" y="80264"/>
                  <a:pt x="8529" y="160528"/>
                  <a:pt x="401" y="231648"/>
                </a:cubicBezTo>
                <a:cubicBezTo>
                  <a:pt x="-7727" y="302768"/>
                  <a:pt x="110129" y="367792"/>
                  <a:pt x="122321" y="426720"/>
                </a:cubicBezTo>
                <a:cubicBezTo>
                  <a:pt x="134513" y="485648"/>
                  <a:pt x="104033" y="535432"/>
                  <a:pt x="73553" y="58521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2842437" y="3657158"/>
            <a:ext cx="512034" cy="7642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3130929" y="2417836"/>
            <a:ext cx="415498" cy="646331"/>
          </a:xfrm>
          <a:prstGeom prst="rect">
            <a:avLst/>
          </a:prstGeom>
          <a:noFill/>
        </p:spPr>
        <p:txBody>
          <a:bodyPr wrap="none" rtlCol="0">
            <a:spAutoFit/>
          </a:bodyPr>
          <a:lstStyle/>
          <a:p>
            <a:r>
              <a:rPr kumimoji="1" lang="ja-JP" altLang="en-US" dirty="0" smtClean="0"/>
              <a:t>精</a:t>
            </a:r>
            <a:endParaRPr kumimoji="1" lang="en-US" altLang="ja-JP" dirty="0" smtClean="0"/>
          </a:p>
          <a:p>
            <a:r>
              <a:rPr kumimoji="1" lang="ja-JP" altLang="en-US" dirty="0" smtClean="0"/>
              <a:t>子</a:t>
            </a:r>
            <a:endParaRPr kumimoji="1" lang="ja-JP" altLang="en-US" dirty="0"/>
          </a:p>
        </p:txBody>
      </p:sp>
      <p:sp>
        <p:nvSpPr>
          <p:cNvPr id="111" name="テキスト ボックス 110"/>
          <p:cNvSpPr txBox="1"/>
          <p:nvPr/>
        </p:nvSpPr>
        <p:spPr>
          <a:xfrm>
            <a:off x="3284173" y="3818436"/>
            <a:ext cx="415498" cy="646331"/>
          </a:xfrm>
          <a:prstGeom prst="rect">
            <a:avLst/>
          </a:prstGeom>
          <a:noFill/>
        </p:spPr>
        <p:txBody>
          <a:bodyPr wrap="none" rtlCol="0">
            <a:spAutoFit/>
          </a:bodyPr>
          <a:lstStyle/>
          <a:p>
            <a:r>
              <a:rPr kumimoji="1" lang="ja-JP" altLang="en-US" dirty="0" smtClean="0"/>
              <a:t>卵</a:t>
            </a:r>
            <a:endParaRPr kumimoji="1" lang="en-US" altLang="ja-JP" dirty="0" smtClean="0"/>
          </a:p>
          <a:p>
            <a:r>
              <a:rPr kumimoji="1" lang="ja-JP" altLang="en-US" dirty="0" smtClean="0"/>
              <a:t>子</a:t>
            </a:r>
            <a:endParaRPr kumimoji="1" lang="ja-JP" altLang="en-US" dirty="0"/>
          </a:p>
        </p:txBody>
      </p:sp>
      <p:sp>
        <p:nvSpPr>
          <p:cNvPr id="112" name="テキスト ボックス 111"/>
          <p:cNvSpPr txBox="1"/>
          <p:nvPr/>
        </p:nvSpPr>
        <p:spPr>
          <a:xfrm>
            <a:off x="288006" y="3015356"/>
            <a:ext cx="1467068" cy="707886"/>
          </a:xfrm>
          <a:prstGeom prst="rect">
            <a:avLst/>
          </a:prstGeom>
          <a:noFill/>
        </p:spPr>
        <p:txBody>
          <a:bodyPr wrap="none" rtlCol="0">
            <a:spAutoFit/>
          </a:bodyPr>
          <a:lstStyle/>
          <a:p>
            <a:r>
              <a:rPr kumimoji="1" lang="ja-JP" altLang="en-US" sz="2000" dirty="0" smtClean="0">
                <a:solidFill>
                  <a:srgbClr val="FF00FF"/>
                </a:solidFill>
              </a:rPr>
              <a:t>全遺伝情報</a:t>
            </a:r>
            <a:endParaRPr kumimoji="1" lang="en-US" altLang="ja-JP" sz="2000" dirty="0" smtClean="0">
              <a:solidFill>
                <a:srgbClr val="FF00FF"/>
              </a:solidFill>
            </a:endParaRPr>
          </a:p>
          <a:p>
            <a:r>
              <a:rPr lang="ja-JP" altLang="en-US" sz="2000" dirty="0">
                <a:solidFill>
                  <a:srgbClr val="FF00FF"/>
                </a:solidFill>
              </a:rPr>
              <a:t>（</a:t>
            </a:r>
            <a:r>
              <a:rPr lang="ja-JP" altLang="en-US" sz="2000" dirty="0" smtClean="0">
                <a:solidFill>
                  <a:srgbClr val="FF00FF"/>
                </a:solidFill>
              </a:rPr>
              <a:t>ゲノム</a:t>
            </a:r>
            <a:r>
              <a:rPr lang="ja-JP" altLang="en-US" sz="2000" dirty="0">
                <a:solidFill>
                  <a:srgbClr val="FF00FF"/>
                </a:solidFill>
              </a:rPr>
              <a:t>）</a:t>
            </a:r>
            <a:endParaRPr kumimoji="1" lang="ja-JP" altLang="en-US" sz="2000" dirty="0">
              <a:solidFill>
                <a:srgbClr val="FF00FF"/>
              </a:solidFill>
            </a:endParaRPr>
          </a:p>
        </p:txBody>
      </p:sp>
    </p:spTree>
    <p:extLst>
      <p:ext uri="{BB962C8B-B14F-4D97-AF65-F5344CB8AC3E}">
        <p14:creationId xmlns:p14="http://schemas.microsoft.com/office/powerpoint/2010/main" val="23687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7</a:t>
            </a:fld>
            <a:endParaRPr lang="ja-JP" altLang="en-US" sz="1400">
              <a:solidFill>
                <a:schemeClr val="tx1"/>
              </a:solidFill>
            </a:endParaRPr>
          </a:p>
        </p:txBody>
      </p:sp>
      <p:sp>
        <p:nvSpPr>
          <p:cNvPr id="3" name="テキスト ボックス 2"/>
          <p:cNvSpPr txBox="1"/>
          <p:nvPr/>
        </p:nvSpPr>
        <p:spPr>
          <a:xfrm>
            <a:off x="1264043" y="1248642"/>
            <a:ext cx="6615914" cy="461665"/>
          </a:xfrm>
          <a:prstGeom prst="rect">
            <a:avLst/>
          </a:prstGeom>
          <a:noFill/>
        </p:spPr>
        <p:txBody>
          <a:bodyPr wrap="non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答：　受精卵　（</a:t>
            </a:r>
            <a:r>
              <a:rPr lang="ja-JP" altLang="en-US" sz="2400" dirty="0">
                <a:latin typeface="ＭＳ Ｐゴシック" panose="020B0600070205080204" pitchFamily="50" charset="-128"/>
                <a:ea typeface="ＭＳ Ｐゴシック" panose="020B0600070205080204" pitchFamily="50" charset="-128"/>
                <a:cs typeface="Arial" panose="020B0604020202020204" pitchFamily="34" charset="0"/>
              </a:rPr>
              <a:t>受け継</a:t>
            </a:r>
            <a:r>
              <a:rPr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いだ</a:t>
            </a:r>
            <a:r>
              <a:rPr kumimoji="1"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rPr>
              <a:t>DN</a:t>
            </a:r>
            <a:r>
              <a:rPr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rPr>
              <a:t>A</a:t>
            </a:r>
            <a:r>
              <a:rPr lang="ja-JP" altLang="en-US" sz="2400" dirty="0">
                <a:latin typeface="ＭＳ Ｐゴシック" panose="020B0600070205080204" pitchFamily="50" charset="-128"/>
                <a:ea typeface="ＭＳ Ｐゴシック" panose="020B0600070205080204" pitchFamily="50" charset="-128"/>
                <a:cs typeface="Arial" panose="020B0604020202020204" pitchFamily="34" charset="0"/>
              </a:rPr>
              <a:t>が</a:t>
            </a:r>
            <a:r>
              <a:rPr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少しだけ</a:t>
            </a:r>
            <a:r>
              <a:rPr lang="ja-JP" altLang="en-US" sz="2400" dirty="0">
                <a:latin typeface="ＭＳ Ｐゴシック" panose="020B0600070205080204" pitchFamily="50" charset="-128"/>
                <a:ea typeface="ＭＳ Ｐゴシック" panose="020B0600070205080204" pitchFamily="50" charset="-128"/>
                <a:cs typeface="Arial" panose="020B0604020202020204" pitchFamily="34" charset="0"/>
              </a:rPr>
              <a:t>変化</a:t>
            </a:r>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a:t>
            </a:r>
            <a:endParaRPr kumimoji="1"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 name="正方形/長方形 3"/>
          <p:cNvSpPr/>
          <p:nvPr/>
        </p:nvSpPr>
        <p:spPr>
          <a:xfrm>
            <a:off x="1231984" y="343375"/>
            <a:ext cx="6680035" cy="584775"/>
          </a:xfrm>
          <a:prstGeom prst="rect">
            <a:avLst/>
          </a:prstGeom>
        </p:spPr>
        <p:txBody>
          <a:bodyPr wrap="none">
            <a:spAutoFit/>
          </a:bodyPr>
          <a:lstStyle/>
          <a:p>
            <a:pPr algn="ctr"/>
            <a:r>
              <a:rPr lang="ja-JP" altLang="en-US" sz="3200" dirty="0" smtClean="0">
                <a:latin typeface="ＭＳ Ｐゴシック" panose="020B0600070205080204" pitchFamily="50" charset="-128"/>
                <a:ea typeface="ＭＳ Ｐゴシック" panose="020B0600070205080204" pitchFamily="50" charset="-128"/>
                <a:cs typeface="Arial" panose="020B0604020202020204" pitchFamily="34" charset="0"/>
              </a:rPr>
              <a:t>進化の命題：　鶏が</a:t>
            </a:r>
            <a:r>
              <a:rPr lang="ja-JP" altLang="en-US" sz="3200" dirty="0">
                <a:latin typeface="ＭＳ Ｐゴシック" panose="020B0600070205080204" pitchFamily="50" charset="-128"/>
                <a:ea typeface="ＭＳ Ｐゴシック" panose="020B0600070205080204" pitchFamily="50" charset="-128"/>
                <a:cs typeface="Arial" panose="020B0604020202020204" pitchFamily="34" charset="0"/>
              </a:rPr>
              <a:t>先か、卵が先か？</a:t>
            </a:r>
            <a:endParaRPr lang="en-US" altLang="ja-JP" sz="32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テキスト ボックス 5"/>
          <p:cNvSpPr txBox="1"/>
          <p:nvPr/>
        </p:nvSpPr>
        <p:spPr>
          <a:xfrm>
            <a:off x="1579838" y="5257495"/>
            <a:ext cx="5984331" cy="461665"/>
          </a:xfrm>
          <a:prstGeom prst="rect">
            <a:avLst/>
          </a:prstGeom>
          <a:noFill/>
        </p:spPr>
        <p:txBody>
          <a:bodyPr wrap="none" rtlCol="0">
            <a:spAutoFit/>
          </a:bodyPr>
          <a:lstStyle/>
          <a:p>
            <a:pPr algn="ctr"/>
            <a:r>
              <a:rPr lang="ja-JP" altLang="en-US" sz="2400" dirty="0">
                <a:latin typeface="ＭＳ Ｐゴシック" panose="020B0600070205080204" pitchFamily="50" charset="-128"/>
                <a:cs typeface="Arial" panose="020B0604020202020204" pitchFamily="34" charset="0"/>
              </a:rPr>
              <a:t>雑種</a:t>
            </a:r>
            <a:r>
              <a:rPr lang="ja-JP" altLang="en-US" sz="2400" dirty="0" smtClean="0">
                <a:latin typeface="ＭＳ Ｐゴシック" panose="020B0600070205080204" pitchFamily="50" charset="-128"/>
                <a:cs typeface="Arial" panose="020B0604020202020204" pitchFamily="34" charset="0"/>
              </a:rPr>
              <a:t>は親種に</a:t>
            </a:r>
            <a:r>
              <a:rPr lang="ja-JP" altLang="en-US" sz="2400" dirty="0">
                <a:latin typeface="ＭＳ Ｐゴシック" panose="020B0600070205080204" pitchFamily="50" charset="-128"/>
                <a:cs typeface="Arial" panose="020B0604020202020204" pitchFamily="34" charset="0"/>
              </a:rPr>
              <a:t>勝る（雑種強勢）こと</a:t>
            </a:r>
            <a:r>
              <a:rPr lang="ja-JP" altLang="en-US" sz="2400" dirty="0" smtClean="0">
                <a:latin typeface="ＭＳ Ｐゴシック" panose="020B0600070205080204" pitchFamily="50" charset="-128"/>
                <a:cs typeface="Arial" panose="020B0604020202020204" pitchFamily="34" charset="0"/>
              </a:rPr>
              <a:t>があるが、</a:t>
            </a:r>
            <a:endParaRPr lang="en-US" altLang="ja-JP" sz="2400" dirty="0" smtClean="0">
              <a:latin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1264043" y="3819296"/>
            <a:ext cx="5250155" cy="646331"/>
          </a:xfrm>
          <a:prstGeom prst="rect">
            <a:avLst/>
          </a:prstGeom>
          <a:noFill/>
        </p:spPr>
        <p:txBody>
          <a:bodyPr wrap="none" rtlCol="0">
            <a:spAutoFit/>
          </a:bodyPr>
          <a:lstStyle/>
          <a:p>
            <a:pPr>
              <a:lnSpc>
                <a:spcPct val="150000"/>
              </a:lnSpc>
            </a:pPr>
            <a:r>
              <a:rPr lang="ja-JP" altLang="en-US" sz="2400" dirty="0">
                <a:latin typeface="ＭＳ Ｐゴシック" panose="020B0600070205080204" pitchFamily="50" charset="-128"/>
                <a:ea typeface="ＭＳ Ｐゴシック" panose="020B0600070205080204" pitchFamily="50" charset="-128"/>
                <a:cs typeface="Arial" panose="020B0604020202020204" pitchFamily="34" charset="0"/>
              </a:rPr>
              <a:t>ヒョウ</a:t>
            </a:r>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rPr>
              <a:t>    X</a:t>
            </a:r>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　ライオン♀</a:t>
            </a:r>
            <a:r>
              <a:rPr lang="en-US" altLang="ja-JP" sz="24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　レオポン</a:t>
            </a:r>
          </a:p>
        </p:txBody>
      </p:sp>
      <p:sp>
        <p:nvSpPr>
          <p:cNvPr id="8" name="正方形/長方形 7"/>
          <p:cNvSpPr/>
          <p:nvPr/>
        </p:nvSpPr>
        <p:spPr>
          <a:xfrm>
            <a:off x="2544842" y="3143249"/>
            <a:ext cx="4054316" cy="584775"/>
          </a:xfrm>
          <a:prstGeom prst="rect">
            <a:avLst/>
          </a:prstGeom>
        </p:spPr>
        <p:txBody>
          <a:bodyPr wrap="none">
            <a:spAutoFit/>
          </a:bodyPr>
          <a:lstStyle/>
          <a:p>
            <a:pPr algn="ctr"/>
            <a:r>
              <a:rPr lang="ja-JP" altLang="en-US" sz="3200" dirty="0" smtClean="0">
                <a:latin typeface="ＭＳ Ｐゴシック" panose="020B0600070205080204" pitchFamily="50" charset="-128"/>
                <a:ea typeface="ＭＳ Ｐゴシック" panose="020B0600070205080204" pitchFamily="50" charset="-128"/>
                <a:cs typeface="Arial" panose="020B0604020202020204" pitchFamily="34" charset="0"/>
              </a:rPr>
              <a:t>雑種とは、異種が交配</a:t>
            </a:r>
            <a:endParaRPr lang="en-US" altLang="ja-JP" sz="32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12" name="グループ化 11"/>
          <p:cNvGrpSpPr/>
          <p:nvPr/>
        </p:nvGrpSpPr>
        <p:grpSpPr>
          <a:xfrm>
            <a:off x="853726" y="1901073"/>
            <a:ext cx="7436547" cy="912270"/>
            <a:chOff x="853726" y="1941893"/>
            <a:chExt cx="7436547" cy="912270"/>
          </a:xfrm>
        </p:grpSpPr>
        <p:sp>
          <p:nvSpPr>
            <p:cNvPr id="5" name="テキスト ボックス 4"/>
            <p:cNvSpPr txBox="1"/>
            <p:nvPr/>
          </p:nvSpPr>
          <p:spPr>
            <a:xfrm>
              <a:off x="1231984" y="1941893"/>
              <a:ext cx="6606296" cy="461665"/>
            </a:xfrm>
            <a:prstGeom prst="rect">
              <a:avLst/>
            </a:prstGeom>
            <a:noFill/>
          </p:spPr>
          <p:txBody>
            <a:bodyPr wrap="non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答：　雑種の受精卵　（違う</a:t>
              </a:r>
              <a:r>
                <a:rPr kumimoji="1"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rPr>
                <a:t>DNA</a:t>
              </a:r>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の新しい組合せ）</a:t>
              </a:r>
            </a:p>
          </p:txBody>
        </p:sp>
        <p:sp>
          <p:nvSpPr>
            <p:cNvPr id="11" name="角丸四角形 10"/>
            <p:cNvSpPr/>
            <p:nvPr/>
          </p:nvSpPr>
          <p:spPr>
            <a:xfrm>
              <a:off x="853726" y="2808444"/>
              <a:ext cx="7436547" cy="4571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1264043" y="4404668"/>
            <a:ext cx="6205417" cy="646331"/>
            <a:chOff x="1264043" y="4404668"/>
            <a:chExt cx="6205417" cy="646331"/>
          </a:xfrm>
        </p:grpSpPr>
        <p:sp>
          <p:nvSpPr>
            <p:cNvPr id="9" name="テキスト ボックス 8"/>
            <p:cNvSpPr txBox="1"/>
            <p:nvPr/>
          </p:nvSpPr>
          <p:spPr>
            <a:xfrm>
              <a:off x="1264043" y="4404668"/>
              <a:ext cx="4780476" cy="646331"/>
            </a:xfrm>
            <a:prstGeom prst="rect">
              <a:avLst/>
            </a:prstGeom>
            <a:noFill/>
          </p:spPr>
          <p:txBody>
            <a:bodyPr wrap="none" rtlCol="0">
              <a:spAutoFit/>
            </a:bodyPr>
            <a:lstStyle/>
            <a:p>
              <a:pPr>
                <a:lnSpc>
                  <a:spcPct val="150000"/>
                </a:lnSpc>
              </a:pPr>
              <a:r>
                <a:rPr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ロバ♂</a:t>
              </a:r>
              <a:r>
                <a:rPr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rPr>
                <a:t>X</a:t>
              </a:r>
              <a:r>
                <a:rPr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　ウマ♀</a:t>
              </a:r>
              <a:r>
                <a:rPr lang="en-US" altLang="ja-JP" sz="24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　ラバ</a:t>
              </a:r>
              <a:endParaRPr kumimoji="1" lang="en-US" altLang="ja-JP" sz="24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5922242" y="4573647"/>
              <a:ext cx="1547218" cy="369332"/>
            </a:xfrm>
            <a:prstGeom prst="rect">
              <a:avLst/>
            </a:prstGeom>
            <a:noFill/>
          </p:spPr>
          <p:txBody>
            <a:bodyPr wrap="none" rtlCol="0">
              <a:spAutoFit/>
            </a:bodyPr>
            <a:lstStyle/>
            <a:p>
              <a:r>
                <a:rPr lang="ja-JP" altLang="en-US" dirty="0" smtClean="0"/>
                <a:t>（有用な家畜）</a:t>
              </a:r>
              <a:endParaRPr kumimoji="1" lang="ja-JP" altLang="en-US" dirty="0"/>
            </a:p>
          </p:txBody>
        </p:sp>
      </p:grpSp>
      <p:sp>
        <p:nvSpPr>
          <p:cNvPr id="13" name="テキスト ボックス 12"/>
          <p:cNvSpPr txBox="1"/>
          <p:nvPr/>
        </p:nvSpPr>
        <p:spPr>
          <a:xfrm>
            <a:off x="2313210" y="5791898"/>
            <a:ext cx="4517583" cy="461665"/>
          </a:xfrm>
          <a:prstGeom prst="rect">
            <a:avLst/>
          </a:prstGeom>
          <a:noFill/>
        </p:spPr>
        <p:txBody>
          <a:bodyPr wrap="none" rtlCol="0">
            <a:spAutoFit/>
          </a:bodyPr>
          <a:lstStyle/>
          <a:p>
            <a:pPr algn="ctr"/>
            <a:r>
              <a:rPr lang="ja-JP" altLang="en-US" sz="2400" dirty="0" smtClean="0">
                <a:latin typeface="ＭＳ Ｐゴシック" panose="020B0600070205080204" pitchFamily="50" charset="-128"/>
                <a:cs typeface="Arial" panose="020B0604020202020204" pitchFamily="34" charset="0"/>
              </a:rPr>
              <a:t>通常</a:t>
            </a:r>
            <a:r>
              <a:rPr lang="ja-JP" altLang="en-US" sz="2400" dirty="0">
                <a:latin typeface="ＭＳ Ｐゴシック" panose="020B0600070205080204" pitchFamily="50" charset="-128"/>
                <a:cs typeface="Arial" panose="020B0604020202020204" pitchFamily="34" charset="0"/>
              </a:rPr>
              <a:t>、</a:t>
            </a:r>
            <a:r>
              <a:rPr lang="ja-JP" altLang="en-US" sz="2400" dirty="0" smtClean="0">
                <a:latin typeface="ＭＳ Ｐゴシック" panose="020B0600070205080204" pitchFamily="50" charset="-128"/>
                <a:cs typeface="Arial" panose="020B0604020202020204" pitchFamily="34" charset="0"/>
              </a:rPr>
              <a:t>不稔である</a:t>
            </a:r>
            <a:r>
              <a:rPr kumimoji="1" lang="ja-JP" altLang="en-US" sz="2400" dirty="0" smtClean="0">
                <a:latin typeface="ＭＳ Ｐゴシック" panose="020B0600070205080204" pitchFamily="50" charset="-128"/>
                <a:ea typeface="ＭＳ Ｐゴシック" panose="020B0600070205080204" pitchFamily="50" charset="-128"/>
                <a:cs typeface="Arial" panose="020B0604020202020204" pitchFamily="34" charset="0"/>
              </a:rPr>
              <a:t>（子を作れない）</a:t>
            </a:r>
          </a:p>
        </p:txBody>
      </p:sp>
    </p:spTree>
    <p:extLst>
      <p:ext uri="{BB962C8B-B14F-4D97-AF65-F5344CB8AC3E}">
        <p14:creationId xmlns:p14="http://schemas.microsoft.com/office/powerpoint/2010/main" val="3905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8</a:t>
            </a:fld>
            <a:endParaRPr lang="ja-JP" altLang="en-US" sz="1400">
              <a:solidFill>
                <a:schemeClr val="tx1"/>
              </a:solidFill>
            </a:endParaRPr>
          </a:p>
        </p:txBody>
      </p:sp>
      <p:sp>
        <p:nvSpPr>
          <p:cNvPr id="4" name="円/楕円 3"/>
          <p:cNvSpPr/>
          <p:nvPr/>
        </p:nvSpPr>
        <p:spPr>
          <a:xfrm rot="5400000">
            <a:off x="1290049" y="1633739"/>
            <a:ext cx="1099264"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 name="円/楕円 4"/>
          <p:cNvSpPr/>
          <p:nvPr/>
        </p:nvSpPr>
        <p:spPr>
          <a:xfrm rot="5400000">
            <a:off x="1290049" y="3691616"/>
            <a:ext cx="1099264"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6" name="グループ化 5"/>
          <p:cNvGrpSpPr/>
          <p:nvPr/>
        </p:nvGrpSpPr>
        <p:grpSpPr>
          <a:xfrm rot="16200000">
            <a:off x="1592502" y="1984768"/>
            <a:ext cx="493117" cy="210058"/>
            <a:chOff x="1286542" y="1589959"/>
            <a:chExt cx="493117" cy="210058"/>
          </a:xfrm>
        </p:grpSpPr>
        <p:grpSp>
          <p:nvGrpSpPr>
            <p:cNvPr id="58" name="グループ化 57"/>
            <p:cNvGrpSpPr/>
            <p:nvPr/>
          </p:nvGrpSpPr>
          <p:grpSpPr>
            <a:xfrm rot="5400000">
              <a:off x="1497101" y="1517458"/>
              <a:ext cx="72000" cy="493117"/>
              <a:chOff x="1084853" y="3284984"/>
              <a:chExt cx="126014" cy="1539524"/>
            </a:xfrm>
          </p:grpSpPr>
          <p:sp>
            <p:nvSpPr>
              <p:cNvPr id="62" name="角丸四角形 61"/>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3" name="角丸四角形 62"/>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59" name="グループ化 58"/>
            <p:cNvGrpSpPr/>
            <p:nvPr/>
          </p:nvGrpSpPr>
          <p:grpSpPr>
            <a:xfrm rot="5400000">
              <a:off x="1497101" y="1379400"/>
              <a:ext cx="72000" cy="493117"/>
              <a:chOff x="1084853" y="3284984"/>
              <a:chExt cx="126014" cy="1539524"/>
            </a:xfrm>
          </p:grpSpPr>
          <p:sp>
            <p:nvSpPr>
              <p:cNvPr id="60" name="角丸四角形 59"/>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1" name="角丸四角形 60"/>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grpSp>
        <p:nvGrpSpPr>
          <p:cNvPr id="7" name="グループ化 6"/>
          <p:cNvGrpSpPr/>
          <p:nvPr/>
        </p:nvGrpSpPr>
        <p:grpSpPr>
          <a:xfrm rot="5400000">
            <a:off x="1948951" y="2710607"/>
            <a:ext cx="755532" cy="845938"/>
            <a:chOff x="4506469" y="3963796"/>
            <a:chExt cx="755532" cy="1242531"/>
          </a:xfrm>
        </p:grpSpPr>
        <p:cxnSp>
          <p:nvCxnSpPr>
            <p:cNvPr id="56" name="直線矢印コネクタ 55"/>
            <p:cNvCxnSpPr/>
            <p:nvPr/>
          </p:nvCxnSpPr>
          <p:spPr>
            <a:xfrm flipV="1">
              <a:off x="4881854" y="3963796"/>
              <a:ext cx="0" cy="835564"/>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sp>
          <p:nvSpPr>
            <p:cNvPr id="57" name="フリーフォーム 56"/>
            <p:cNvSpPr/>
            <p:nvPr/>
          </p:nvSpPr>
          <p:spPr>
            <a:xfrm>
              <a:off x="4506469" y="4799361"/>
              <a:ext cx="755532" cy="406966"/>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8" name="円/楕円 7"/>
          <p:cNvSpPr/>
          <p:nvPr/>
        </p:nvSpPr>
        <p:spPr>
          <a:xfrm rot="5400000">
            <a:off x="2500017" y="2689520"/>
            <a:ext cx="1551712"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9" name="グループ化 8"/>
          <p:cNvGrpSpPr/>
          <p:nvPr/>
        </p:nvGrpSpPr>
        <p:grpSpPr>
          <a:xfrm>
            <a:off x="3237515" y="2586970"/>
            <a:ext cx="72000" cy="493117"/>
            <a:chOff x="1084853" y="3284984"/>
            <a:chExt cx="126014" cy="1539524"/>
          </a:xfrm>
          <a:solidFill>
            <a:schemeClr val="bg1"/>
          </a:solidFill>
        </p:grpSpPr>
        <p:sp>
          <p:nvSpPr>
            <p:cNvPr id="54" name="角丸四角形 53"/>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5" name="角丸四角形 54"/>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0" name="グループ化 9"/>
          <p:cNvGrpSpPr/>
          <p:nvPr/>
        </p:nvGrpSpPr>
        <p:grpSpPr>
          <a:xfrm>
            <a:off x="3237515" y="3296757"/>
            <a:ext cx="72000" cy="493117"/>
            <a:chOff x="1084853" y="3284984"/>
            <a:chExt cx="126014" cy="1539524"/>
          </a:xfrm>
          <a:solidFill>
            <a:srgbClr val="66FF99"/>
          </a:solidFill>
        </p:grpSpPr>
        <p:sp>
          <p:nvSpPr>
            <p:cNvPr id="52" name="角丸四角形 51"/>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3" name="角丸四角形 52"/>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7" name="グループ化 16"/>
          <p:cNvGrpSpPr/>
          <p:nvPr/>
        </p:nvGrpSpPr>
        <p:grpSpPr>
          <a:xfrm>
            <a:off x="1732860" y="3925804"/>
            <a:ext cx="208263" cy="493117"/>
            <a:chOff x="2885737" y="4226173"/>
            <a:chExt cx="208263" cy="493117"/>
          </a:xfrm>
        </p:grpSpPr>
        <p:grpSp>
          <p:nvGrpSpPr>
            <p:cNvPr id="34" name="グループ化 33"/>
            <p:cNvGrpSpPr/>
            <p:nvPr/>
          </p:nvGrpSpPr>
          <p:grpSpPr>
            <a:xfrm>
              <a:off x="2885737" y="4226173"/>
              <a:ext cx="72000" cy="493117"/>
              <a:chOff x="1084853" y="3284984"/>
              <a:chExt cx="126014" cy="1539524"/>
            </a:xfrm>
            <a:solidFill>
              <a:srgbClr val="66FF99"/>
            </a:solidFill>
          </p:grpSpPr>
          <p:sp>
            <p:nvSpPr>
              <p:cNvPr id="38" name="角丸四角形 37"/>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9" name="角丸四角形 38"/>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35" name="グループ化 34"/>
            <p:cNvGrpSpPr/>
            <p:nvPr/>
          </p:nvGrpSpPr>
          <p:grpSpPr>
            <a:xfrm>
              <a:off x="3022000" y="4226173"/>
              <a:ext cx="72000" cy="493117"/>
              <a:chOff x="1084853" y="3284984"/>
              <a:chExt cx="126014" cy="1539524"/>
            </a:xfrm>
            <a:solidFill>
              <a:srgbClr val="66FF99"/>
            </a:solidFill>
          </p:grpSpPr>
          <p:sp>
            <p:nvSpPr>
              <p:cNvPr id="36" name="角丸四角形 35"/>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7" name="角丸四角形 36"/>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sp>
        <p:nvSpPr>
          <p:cNvPr id="18" name="テキスト ボックス 17"/>
          <p:cNvSpPr txBox="1"/>
          <p:nvPr/>
        </p:nvSpPr>
        <p:spPr>
          <a:xfrm>
            <a:off x="2698947" y="2026406"/>
            <a:ext cx="1018227" cy="369332"/>
          </a:xfrm>
          <a:prstGeom prst="rect">
            <a:avLst/>
          </a:prstGeom>
          <a:noFill/>
        </p:spPr>
        <p:txBody>
          <a:bodyPr wrap="none" rtlCol="0">
            <a:spAutoFit/>
          </a:bodyPr>
          <a:lstStyle/>
          <a:p>
            <a:r>
              <a:rPr lang="ja-JP" altLang="en-US" dirty="0">
                <a:solidFill>
                  <a:prstClr val="black"/>
                </a:solidFill>
                <a:latin typeface="Arial" panose="020B0604020202020204" pitchFamily="34" charset="0"/>
                <a:cs typeface="Arial" panose="020B0604020202020204" pitchFamily="34" charset="0"/>
              </a:rPr>
              <a:t>雑種</a:t>
            </a:r>
            <a:r>
              <a:rPr lang="en-US" altLang="ja-JP" dirty="0" smtClean="0">
                <a:solidFill>
                  <a:prstClr val="black"/>
                </a:solidFill>
                <a:latin typeface="Arial" panose="020B0604020202020204" pitchFamily="34" charset="0"/>
                <a:cs typeface="Arial" panose="020B0604020202020204" pitchFamily="34" charset="0"/>
              </a:rPr>
              <a:t>A/B</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19" name="テキスト ボックス 18"/>
          <p:cNvSpPr txBox="1"/>
          <p:nvPr/>
        </p:nvSpPr>
        <p:spPr>
          <a:xfrm>
            <a:off x="1555577" y="4667665"/>
            <a:ext cx="569387"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種</a:t>
            </a:r>
            <a:r>
              <a:rPr lang="en-US" altLang="ja-JP" dirty="0">
                <a:solidFill>
                  <a:prstClr val="black"/>
                </a:solidFill>
                <a:latin typeface="Arial" panose="020B0604020202020204" pitchFamily="34" charset="0"/>
                <a:cs typeface="Arial" panose="020B0604020202020204" pitchFamily="34" charset="0"/>
              </a:rPr>
              <a:t>B</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0" name="テキスト ボックス 19"/>
          <p:cNvSpPr txBox="1"/>
          <p:nvPr/>
        </p:nvSpPr>
        <p:spPr>
          <a:xfrm>
            <a:off x="1555577" y="1185993"/>
            <a:ext cx="569387"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種</a:t>
            </a:r>
            <a:r>
              <a:rPr lang="en-US" altLang="ja-JP" dirty="0" smtClean="0">
                <a:solidFill>
                  <a:prstClr val="black"/>
                </a:solidFill>
                <a:latin typeface="Arial" panose="020B0604020202020204" pitchFamily="34" charset="0"/>
                <a:cs typeface="Arial" panose="020B0604020202020204" pitchFamily="34" charset="0"/>
              </a:rPr>
              <a:t>A</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1" name="テキスト ボックス 20"/>
          <p:cNvSpPr txBox="1"/>
          <p:nvPr/>
        </p:nvSpPr>
        <p:spPr>
          <a:xfrm>
            <a:off x="2487713" y="3976540"/>
            <a:ext cx="1901487" cy="830997"/>
          </a:xfrm>
          <a:prstGeom prst="rect">
            <a:avLst/>
          </a:prstGeom>
          <a:noFill/>
        </p:spPr>
        <p:txBody>
          <a:bodyPr wrap="squar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染色体が同じでないので精子や卵子ができない（不稔）</a:t>
            </a:r>
          </a:p>
        </p:txBody>
      </p:sp>
      <p:sp>
        <p:nvSpPr>
          <p:cNvPr id="64" name="正方形/長方形 63"/>
          <p:cNvSpPr/>
          <p:nvPr/>
        </p:nvSpPr>
        <p:spPr>
          <a:xfrm>
            <a:off x="345522" y="54242"/>
            <a:ext cx="8452956" cy="523220"/>
          </a:xfrm>
          <a:prstGeom prst="rect">
            <a:avLst/>
          </a:prstGeom>
        </p:spPr>
        <p:txBody>
          <a:bodyPr wrap="none">
            <a:spAutoFit/>
          </a:bodyPr>
          <a:lstStyle/>
          <a:p>
            <a:pPr algn="ctr"/>
            <a:r>
              <a:rPr lang="ja-JP" altLang="en-US" sz="2800" dirty="0">
                <a:solidFill>
                  <a:prstClr val="black"/>
                </a:solidFill>
                <a:latin typeface="Arial" panose="020B0604020202020204" pitchFamily="34" charset="0"/>
                <a:cs typeface="Arial" panose="020B0604020202020204" pitchFamily="34" charset="0"/>
              </a:rPr>
              <a:t>異質四倍体は雑種の全ゲノム重複によって</a:t>
            </a:r>
            <a:r>
              <a:rPr lang="ja-JP" altLang="en-US" sz="2800" dirty="0" smtClean="0">
                <a:solidFill>
                  <a:prstClr val="black"/>
                </a:solidFill>
                <a:latin typeface="Arial" panose="020B0604020202020204" pitchFamily="34" charset="0"/>
                <a:cs typeface="Arial" panose="020B0604020202020204" pitchFamily="34" charset="0"/>
              </a:rPr>
              <a:t>つくられる</a:t>
            </a:r>
            <a:endParaRPr lang="ja-JP" altLang="en-US" sz="2800" dirty="0"/>
          </a:p>
        </p:txBody>
      </p:sp>
      <p:grpSp>
        <p:nvGrpSpPr>
          <p:cNvPr id="12" name="グループ化 11"/>
          <p:cNvGrpSpPr/>
          <p:nvPr/>
        </p:nvGrpSpPr>
        <p:grpSpPr>
          <a:xfrm>
            <a:off x="3883859" y="1693138"/>
            <a:ext cx="4840407" cy="2701122"/>
            <a:chOff x="3883859" y="1693138"/>
            <a:chExt cx="4840407" cy="2701122"/>
          </a:xfrm>
        </p:grpSpPr>
        <p:sp>
          <p:nvSpPr>
            <p:cNvPr id="78" name="円/楕円 77"/>
            <p:cNvSpPr/>
            <p:nvPr/>
          </p:nvSpPr>
          <p:spPr>
            <a:xfrm rot="5400000">
              <a:off x="4955278" y="2638334"/>
              <a:ext cx="1099264"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80" name="グループ化 79"/>
            <p:cNvGrpSpPr/>
            <p:nvPr/>
          </p:nvGrpSpPr>
          <p:grpSpPr>
            <a:xfrm>
              <a:off x="5500742" y="2847833"/>
              <a:ext cx="72000" cy="493117"/>
              <a:chOff x="1084853" y="3284984"/>
              <a:chExt cx="126014" cy="1539524"/>
            </a:xfrm>
            <a:solidFill>
              <a:srgbClr val="66FF99"/>
            </a:solidFill>
          </p:grpSpPr>
          <p:sp>
            <p:nvSpPr>
              <p:cNvPr id="84" name="角丸四角形 83"/>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85" name="角丸四角形 84"/>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81" name="グループ化 80"/>
            <p:cNvGrpSpPr/>
            <p:nvPr/>
          </p:nvGrpSpPr>
          <p:grpSpPr>
            <a:xfrm>
              <a:off x="5423644" y="2847833"/>
              <a:ext cx="72000" cy="493117"/>
              <a:chOff x="1084853" y="3284984"/>
              <a:chExt cx="126014" cy="1539524"/>
            </a:xfrm>
          </p:grpSpPr>
          <p:sp>
            <p:nvSpPr>
              <p:cNvPr id="82" name="角丸四角形 81"/>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83" name="角丸四角形 82"/>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91" name="グループ化 90"/>
            <p:cNvGrpSpPr/>
            <p:nvPr/>
          </p:nvGrpSpPr>
          <p:grpSpPr>
            <a:xfrm>
              <a:off x="4077112" y="2777550"/>
              <a:ext cx="703463" cy="703463"/>
              <a:chOff x="4764119" y="2417967"/>
              <a:chExt cx="1249585" cy="1249585"/>
            </a:xfrm>
          </p:grpSpPr>
          <p:cxnSp>
            <p:nvCxnSpPr>
              <p:cNvPr id="89" name="直線コネクタ 88"/>
              <p:cNvCxnSpPr/>
              <p:nvPr/>
            </p:nvCxnSpPr>
            <p:spPr>
              <a:xfrm>
                <a:off x="4764119" y="2417967"/>
                <a:ext cx="1249585" cy="1249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a:off x="4764119" y="2417967"/>
                <a:ext cx="1249585" cy="1249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テキスト ボックス 100"/>
            <p:cNvSpPr txBox="1"/>
            <p:nvPr/>
          </p:nvSpPr>
          <p:spPr>
            <a:xfrm>
              <a:off x="7385438" y="2927425"/>
              <a:ext cx="1338828" cy="369332"/>
            </a:xfrm>
            <a:prstGeom prst="rect">
              <a:avLst/>
            </a:prstGeom>
            <a:noFill/>
          </p:spPr>
          <p:txBody>
            <a:bodyPr wrap="none" rtlCol="0">
              <a:spAutoFit/>
            </a:bodyPr>
            <a:lstStyle/>
            <a:p>
              <a:r>
                <a:rPr kumimoji="1" lang="ja-JP" altLang="en-US" dirty="0" smtClean="0"/>
                <a:t>精子や卵子</a:t>
              </a:r>
              <a:endParaRPr kumimoji="1" lang="ja-JP" altLang="en-US" dirty="0"/>
            </a:p>
          </p:txBody>
        </p:sp>
        <p:grpSp>
          <p:nvGrpSpPr>
            <p:cNvPr id="103" name="グループ化 102"/>
            <p:cNvGrpSpPr/>
            <p:nvPr/>
          </p:nvGrpSpPr>
          <p:grpSpPr>
            <a:xfrm rot="16200000" flipH="1">
              <a:off x="6107849" y="2747595"/>
              <a:ext cx="755532" cy="711824"/>
              <a:chOff x="4506469" y="4160786"/>
              <a:chExt cx="755532" cy="1045541"/>
            </a:xfrm>
          </p:grpSpPr>
          <p:cxnSp>
            <p:nvCxnSpPr>
              <p:cNvPr id="104" name="直線矢印コネクタ 103"/>
              <p:cNvCxnSpPr/>
              <p:nvPr/>
            </p:nvCxnSpPr>
            <p:spPr>
              <a:xfrm flipV="1">
                <a:off x="4881853" y="4160786"/>
                <a:ext cx="0" cy="634530"/>
              </a:xfrm>
              <a:prstGeom prst="straightConnector1">
                <a:avLst/>
              </a:prstGeom>
              <a:ln w="38100">
                <a:solidFill>
                  <a:srgbClr val="0303FF"/>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5" name="フリーフォーム 104"/>
              <p:cNvSpPr/>
              <p:nvPr/>
            </p:nvSpPr>
            <p:spPr>
              <a:xfrm>
                <a:off x="4506469" y="4799361"/>
                <a:ext cx="755532" cy="406966"/>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headEnd type="arrow"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06" name="グループ化 105"/>
            <p:cNvGrpSpPr/>
            <p:nvPr/>
          </p:nvGrpSpPr>
          <p:grpSpPr>
            <a:xfrm>
              <a:off x="7061160" y="3344223"/>
              <a:ext cx="72000" cy="493117"/>
              <a:chOff x="1084853" y="3284984"/>
              <a:chExt cx="126014" cy="1539524"/>
            </a:xfrm>
            <a:solidFill>
              <a:srgbClr val="66FF99"/>
            </a:solidFill>
          </p:grpSpPr>
          <p:sp>
            <p:nvSpPr>
              <p:cNvPr id="107" name="角丸四角形 106"/>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08" name="角丸四角形 107"/>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09" name="グループ化 108"/>
            <p:cNvGrpSpPr/>
            <p:nvPr/>
          </p:nvGrpSpPr>
          <p:grpSpPr>
            <a:xfrm>
              <a:off x="7054161" y="2396507"/>
              <a:ext cx="72000" cy="493117"/>
              <a:chOff x="1084853" y="3284984"/>
              <a:chExt cx="126014" cy="1539524"/>
            </a:xfrm>
          </p:grpSpPr>
          <p:sp>
            <p:nvSpPr>
              <p:cNvPr id="110" name="角丸四角形 109"/>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111" name="角丸四角形 110"/>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cxnSp>
          <p:nvCxnSpPr>
            <p:cNvPr id="112" name="直線矢印コネクタ 111"/>
            <p:cNvCxnSpPr/>
            <p:nvPr/>
          </p:nvCxnSpPr>
          <p:spPr>
            <a:xfrm>
              <a:off x="3883859" y="3126814"/>
              <a:ext cx="1047579" cy="0"/>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sp>
          <p:nvSpPr>
            <p:cNvPr id="114" name="テキスト ボックス 113"/>
            <p:cNvSpPr txBox="1"/>
            <p:nvPr/>
          </p:nvSpPr>
          <p:spPr>
            <a:xfrm>
              <a:off x="4886557" y="3809485"/>
              <a:ext cx="1893467" cy="584775"/>
            </a:xfrm>
            <a:prstGeom prst="rect">
              <a:avLst/>
            </a:prstGeom>
            <a:noFill/>
          </p:spPr>
          <p:txBody>
            <a:bodyPr wrap="non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結合して互いに同じ</a:t>
              </a:r>
              <a:endParaRPr lang="en-US" altLang="ja-JP" sz="1600" dirty="0" smtClean="0">
                <a:solidFill>
                  <a:prstClr val="black"/>
                </a:solidFill>
                <a:latin typeface="Arial" panose="020B0604020202020204" pitchFamily="34" charset="0"/>
                <a:cs typeface="Arial" panose="020B0604020202020204" pitchFamily="34" charset="0"/>
              </a:endParaRPr>
            </a:p>
            <a:p>
              <a:pPr algn="ctr"/>
              <a:r>
                <a:rPr lang="ja-JP" altLang="en-US" sz="1600" dirty="0" smtClean="0">
                  <a:solidFill>
                    <a:prstClr val="black"/>
                  </a:solidFill>
                  <a:latin typeface="Arial" panose="020B0604020202020204" pitchFamily="34" charset="0"/>
                  <a:cs typeface="Arial" panose="020B0604020202020204" pitchFamily="34" charset="0"/>
                </a:rPr>
                <a:t>であること確認</a:t>
              </a:r>
            </a:p>
          </p:txBody>
        </p:sp>
        <p:sp>
          <p:nvSpPr>
            <p:cNvPr id="115" name="正方形/長方形 114"/>
            <p:cNvSpPr/>
            <p:nvPr/>
          </p:nvSpPr>
          <p:spPr>
            <a:xfrm>
              <a:off x="5028038" y="1693138"/>
              <a:ext cx="2271776" cy="369332"/>
            </a:xfrm>
            <a:prstGeom prst="rect">
              <a:avLst/>
            </a:prstGeom>
          </p:spPr>
          <p:txBody>
            <a:bodyPr wrap="none">
              <a:spAutoFit/>
            </a:bodyPr>
            <a:lstStyle/>
            <a:p>
              <a:r>
                <a:rPr lang="ja-JP" altLang="en-US" dirty="0">
                  <a:solidFill>
                    <a:prstClr val="black"/>
                  </a:solidFill>
                  <a:latin typeface="Arial" panose="020B0604020202020204" pitchFamily="34" charset="0"/>
                  <a:cs typeface="Arial" panose="020B0604020202020204" pitchFamily="34" charset="0"/>
                </a:rPr>
                <a:t>もし同じ染色体ならば</a:t>
              </a:r>
              <a:endParaRPr lang="ja-JP" altLang="en-US" dirty="0"/>
            </a:p>
          </p:txBody>
        </p:sp>
        <p:sp>
          <p:nvSpPr>
            <p:cNvPr id="116" name="角丸四角形 115"/>
            <p:cNvSpPr/>
            <p:nvPr/>
          </p:nvSpPr>
          <p:spPr>
            <a:xfrm>
              <a:off x="6937247" y="2253781"/>
              <a:ext cx="305829" cy="7785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角丸四角形 116"/>
            <p:cNvSpPr/>
            <p:nvPr/>
          </p:nvSpPr>
          <p:spPr>
            <a:xfrm>
              <a:off x="6944246" y="3201497"/>
              <a:ext cx="305829" cy="7785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9" name="直線コネクタ 118"/>
            <p:cNvCxnSpPr/>
            <p:nvPr/>
          </p:nvCxnSpPr>
          <p:spPr>
            <a:xfrm>
              <a:off x="5512358" y="3377526"/>
              <a:ext cx="296549" cy="468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028038" y="2046492"/>
              <a:ext cx="3497653"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65" name="直線コネクタ 64"/>
          <p:cNvCxnSpPr/>
          <p:nvPr/>
        </p:nvCxnSpPr>
        <p:spPr>
          <a:xfrm>
            <a:off x="1118494" y="5180978"/>
            <a:ext cx="2771616"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6" name="テキスト ボックス 65"/>
          <p:cNvSpPr txBox="1"/>
          <p:nvPr/>
        </p:nvSpPr>
        <p:spPr>
          <a:xfrm>
            <a:off x="2065721" y="5177859"/>
            <a:ext cx="877163"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二倍体</a:t>
            </a:r>
            <a:endParaRPr lang="en-US" altLang="ja-JP"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10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0"/>
            <a:ext cx="2057400" cy="365125"/>
          </a:xfrm>
        </p:spPr>
        <p:txBody>
          <a:bodyPr/>
          <a:lstStyle/>
          <a:p>
            <a:fld id="{D2D8002D-B5B0-4BAC-B1F6-782DDCCE6D9C}" type="slidenum">
              <a:rPr lang="ja-JP" altLang="en-US" sz="1400" smtClean="0">
                <a:solidFill>
                  <a:schemeClr val="tx1"/>
                </a:solidFill>
              </a:rPr>
              <a:pPr/>
              <a:t>9</a:t>
            </a:fld>
            <a:endParaRPr lang="ja-JP" altLang="en-US" sz="1400">
              <a:solidFill>
                <a:schemeClr val="tx1"/>
              </a:solidFill>
            </a:endParaRPr>
          </a:p>
        </p:txBody>
      </p:sp>
      <p:sp>
        <p:nvSpPr>
          <p:cNvPr id="4" name="円/楕円 3"/>
          <p:cNvSpPr/>
          <p:nvPr/>
        </p:nvSpPr>
        <p:spPr>
          <a:xfrm rot="5400000">
            <a:off x="1290049" y="1633739"/>
            <a:ext cx="1099264"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 name="円/楕円 4"/>
          <p:cNvSpPr/>
          <p:nvPr/>
        </p:nvSpPr>
        <p:spPr>
          <a:xfrm rot="5400000">
            <a:off x="1290049" y="3691616"/>
            <a:ext cx="1099264"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6" name="グループ化 5"/>
          <p:cNvGrpSpPr/>
          <p:nvPr/>
        </p:nvGrpSpPr>
        <p:grpSpPr>
          <a:xfrm rot="16200000">
            <a:off x="1592502" y="1984768"/>
            <a:ext cx="493117" cy="210058"/>
            <a:chOff x="1286542" y="1589959"/>
            <a:chExt cx="493117" cy="210058"/>
          </a:xfrm>
        </p:grpSpPr>
        <p:grpSp>
          <p:nvGrpSpPr>
            <p:cNvPr id="58" name="グループ化 57"/>
            <p:cNvGrpSpPr/>
            <p:nvPr/>
          </p:nvGrpSpPr>
          <p:grpSpPr>
            <a:xfrm rot="5400000">
              <a:off x="1497101" y="1517458"/>
              <a:ext cx="72000" cy="493117"/>
              <a:chOff x="1084853" y="3284984"/>
              <a:chExt cx="126014" cy="1539524"/>
            </a:xfrm>
          </p:grpSpPr>
          <p:sp>
            <p:nvSpPr>
              <p:cNvPr id="62" name="角丸四角形 61"/>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3" name="角丸四角形 62"/>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59" name="グループ化 58"/>
            <p:cNvGrpSpPr/>
            <p:nvPr/>
          </p:nvGrpSpPr>
          <p:grpSpPr>
            <a:xfrm rot="5400000">
              <a:off x="1497101" y="1379400"/>
              <a:ext cx="72000" cy="493117"/>
              <a:chOff x="1084853" y="3284984"/>
              <a:chExt cx="126014" cy="1539524"/>
            </a:xfrm>
          </p:grpSpPr>
          <p:sp>
            <p:nvSpPr>
              <p:cNvPr id="60" name="角丸四角形 59"/>
              <p:cNvSpPr/>
              <p:nvPr/>
            </p:nvSpPr>
            <p:spPr>
              <a:xfrm>
                <a:off x="1084853" y="3284984"/>
                <a:ext cx="1260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61" name="角丸四角形 60"/>
              <p:cNvSpPr/>
              <p:nvPr/>
            </p:nvSpPr>
            <p:spPr>
              <a:xfrm>
                <a:off x="1084853" y="3888404"/>
                <a:ext cx="12601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grpSp>
        <p:nvGrpSpPr>
          <p:cNvPr id="7" name="グループ化 6"/>
          <p:cNvGrpSpPr/>
          <p:nvPr/>
        </p:nvGrpSpPr>
        <p:grpSpPr>
          <a:xfrm rot="5400000">
            <a:off x="1948951" y="2710607"/>
            <a:ext cx="755532" cy="845938"/>
            <a:chOff x="4506469" y="3963796"/>
            <a:chExt cx="755532" cy="1242531"/>
          </a:xfrm>
        </p:grpSpPr>
        <p:cxnSp>
          <p:nvCxnSpPr>
            <p:cNvPr id="56" name="直線矢印コネクタ 55"/>
            <p:cNvCxnSpPr/>
            <p:nvPr/>
          </p:nvCxnSpPr>
          <p:spPr>
            <a:xfrm flipV="1">
              <a:off x="4881854" y="3963796"/>
              <a:ext cx="0" cy="835564"/>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sp>
          <p:nvSpPr>
            <p:cNvPr id="57" name="フリーフォーム 56"/>
            <p:cNvSpPr/>
            <p:nvPr/>
          </p:nvSpPr>
          <p:spPr>
            <a:xfrm>
              <a:off x="4506469" y="4799361"/>
              <a:ext cx="755532" cy="406966"/>
            </a:xfrm>
            <a:custGeom>
              <a:avLst/>
              <a:gdLst>
                <a:gd name="connsiteX0" fmla="*/ 0 w 849086"/>
                <a:gd name="connsiteY0" fmla="*/ 313509 h 313509"/>
                <a:gd name="connsiteX1" fmla="*/ 365760 w 849086"/>
                <a:gd name="connsiteY1" fmla="*/ 0 h 313509"/>
                <a:gd name="connsiteX2" fmla="*/ 849086 w 849086"/>
                <a:gd name="connsiteY2" fmla="*/ 261257 h 313509"/>
                <a:gd name="connsiteX0" fmla="*/ 0 w 849086"/>
                <a:gd name="connsiteY0" fmla="*/ 378824 h 378824"/>
                <a:gd name="connsiteX1" fmla="*/ 418012 w 849086"/>
                <a:gd name="connsiteY1" fmla="*/ 0 h 378824"/>
                <a:gd name="connsiteX2" fmla="*/ 849086 w 849086"/>
                <a:gd name="connsiteY2" fmla="*/ 326572 h 378824"/>
                <a:gd name="connsiteX0" fmla="*/ 0 w 792815"/>
                <a:gd name="connsiteY0" fmla="*/ 350689 h 350689"/>
                <a:gd name="connsiteX1" fmla="*/ 361741 w 792815"/>
                <a:gd name="connsiteY1" fmla="*/ 0 h 350689"/>
                <a:gd name="connsiteX2" fmla="*/ 792815 w 792815"/>
                <a:gd name="connsiteY2" fmla="*/ 326572 h 350689"/>
                <a:gd name="connsiteX0" fmla="*/ 0 w 792815"/>
                <a:gd name="connsiteY0" fmla="*/ 364756 h 364756"/>
                <a:gd name="connsiteX1" fmla="*/ 389876 w 792815"/>
                <a:gd name="connsiteY1" fmla="*/ 0 h 364756"/>
                <a:gd name="connsiteX2" fmla="*/ 792815 w 792815"/>
                <a:gd name="connsiteY2" fmla="*/ 340639 h 364756"/>
                <a:gd name="connsiteX0" fmla="*/ 0 w 792815"/>
                <a:gd name="connsiteY0" fmla="*/ 378824 h 378824"/>
                <a:gd name="connsiteX1" fmla="*/ 403944 w 792815"/>
                <a:gd name="connsiteY1" fmla="*/ 0 h 378824"/>
                <a:gd name="connsiteX2" fmla="*/ 792815 w 792815"/>
                <a:gd name="connsiteY2" fmla="*/ 354707 h 378824"/>
                <a:gd name="connsiteX0" fmla="*/ 0 w 724576"/>
                <a:gd name="connsiteY0" fmla="*/ 320004 h 354707"/>
                <a:gd name="connsiteX1" fmla="*/ 335705 w 724576"/>
                <a:gd name="connsiteY1" fmla="*/ 0 h 354707"/>
                <a:gd name="connsiteX2" fmla="*/ 724576 w 724576"/>
                <a:gd name="connsiteY2" fmla="*/ 354707 h 354707"/>
                <a:gd name="connsiteX0" fmla="*/ 0 w 772201"/>
                <a:gd name="connsiteY0" fmla="*/ 356951 h 356951"/>
                <a:gd name="connsiteX1" fmla="*/ 383330 w 772201"/>
                <a:gd name="connsiteY1" fmla="*/ 0 h 356951"/>
                <a:gd name="connsiteX2" fmla="*/ 772201 w 772201"/>
                <a:gd name="connsiteY2" fmla="*/ 354707 h 356951"/>
                <a:gd name="connsiteX0" fmla="*/ 0 w 755532"/>
                <a:gd name="connsiteY0" fmla="*/ 356951 h 356951"/>
                <a:gd name="connsiteX1" fmla="*/ 383330 w 755532"/>
                <a:gd name="connsiteY1" fmla="*/ 0 h 356951"/>
                <a:gd name="connsiteX2" fmla="*/ 755532 w 755532"/>
                <a:gd name="connsiteY2" fmla="*/ 342392 h 356951"/>
                <a:gd name="connsiteX0" fmla="*/ 0 w 755532"/>
                <a:gd name="connsiteY0" fmla="*/ 350793 h 350793"/>
                <a:gd name="connsiteX1" fmla="*/ 383330 w 755532"/>
                <a:gd name="connsiteY1" fmla="*/ 0 h 350793"/>
                <a:gd name="connsiteX2" fmla="*/ 755532 w 755532"/>
                <a:gd name="connsiteY2" fmla="*/ 342392 h 350793"/>
                <a:gd name="connsiteX0" fmla="*/ 0 w 755532"/>
                <a:gd name="connsiteY0" fmla="*/ 350793 h 350793"/>
                <a:gd name="connsiteX1" fmla="*/ 383330 w 755532"/>
                <a:gd name="connsiteY1" fmla="*/ 0 h 350793"/>
                <a:gd name="connsiteX2" fmla="*/ 755532 w 755532"/>
                <a:gd name="connsiteY2" fmla="*/ 344445 h 350793"/>
                <a:gd name="connsiteX0" fmla="*/ 0 w 755532"/>
                <a:gd name="connsiteY0" fmla="*/ 350793 h 350793"/>
                <a:gd name="connsiteX1" fmla="*/ 380949 w 755532"/>
                <a:gd name="connsiteY1" fmla="*/ 0 h 350793"/>
                <a:gd name="connsiteX2" fmla="*/ 755532 w 755532"/>
                <a:gd name="connsiteY2" fmla="*/ 344445 h 350793"/>
                <a:gd name="connsiteX0" fmla="*/ 0 w 755532"/>
                <a:gd name="connsiteY0" fmla="*/ 348741 h 348741"/>
                <a:gd name="connsiteX1" fmla="*/ 373806 w 755532"/>
                <a:gd name="connsiteY1" fmla="*/ 0 h 348741"/>
                <a:gd name="connsiteX2" fmla="*/ 755532 w 755532"/>
                <a:gd name="connsiteY2" fmla="*/ 342393 h 348741"/>
                <a:gd name="connsiteX0" fmla="*/ 0 w 755532"/>
                <a:gd name="connsiteY0" fmla="*/ 350793 h 350793"/>
                <a:gd name="connsiteX1" fmla="*/ 373806 w 755532"/>
                <a:gd name="connsiteY1" fmla="*/ 0 h 350793"/>
                <a:gd name="connsiteX2" fmla="*/ 755532 w 755532"/>
                <a:gd name="connsiteY2" fmla="*/ 344445 h 350793"/>
              </a:gdLst>
              <a:ahLst/>
              <a:cxnLst>
                <a:cxn ang="0">
                  <a:pos x="connsiteX0" y="connsiteY0"/>
                </a:cxn>
                <a:cxn ang="0">
                  <a:pos x="connsiteX1" y="connsiteY1"/>
                </a:cxn>
                <a:cxn ang="0">
                  <a:pos x="connsiteX2" y="connsiteY2"/>
                </a:cxn>
              </a:cxnLst>
              <a:rect l="l" t="t" r="r" b="b"/>
              <a:pathLst>
                <a:path w="755532" h="350793">
                  <a:moveTo>
                    <a:pt x="0" y="350793"/>
                  </a:moveTo>
                  <a:lnTo>
                    <a:pt x="373806" y="0"/>
                  </a:lnTo>
                  <a:lnTo>
                    <a:pt x="755532" y="344445"/>
                  </a:lnTo>
                </a:path>
              </a:pathLst>
            </a:custGeom>
            <a:noFill/>
            <a:ln w="38100">
              <a:solidFill>
                <a:srgbClr val="030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sp>
        <p:nvSpPr>
          <p:cNvPr id="8" name="円/楕円 7"/>
          <p:cNvSpPr/>
          <p:nvPr/>
        </p:nvSpPr>
        <p:spPr>
          <a:xfrm rot="5400000">
            <a:off x="2500017" y="2689520"/>
            <a:ext cx="1551712" cy="953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9" name="グループ化 8"/>
          <p:cNvGrpSpPr/>
          <p:nvPr/>
        </p:nvGrpSpPr>
        <p:grpSpPr>
          <a:xfrm>
            <a:off x="3237515" y="2586970"/>
            <a:ext cx="72000" cy="493117"/>
            <a:chOff x="1084853" y="3284984"/>
            <a:chExt cx="126014" cy="1539524"/>
          </a:xfrm>
          <a:solidFill>
            <a:schemeClr val="bg1"/>
          </a:solidFill>
        </p:grpSpPr>
        <p:sp>
          <p:nvSpPr>
            <p:cNvPr id="54" name="角丸四角形 53"/>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5" name="角丸四角形 54"/>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0" name="グループ化 9"/>
          <p:cNvGrpSpPr/>
          <p:nvPr/>
        </p:nvGrpSpPr>
        <p:grpSpPr>
          <a:xfrm>
            <a:off x="3237515" y="3296757"/>
            <a:ext cx="72000" cy="493117"/>
            <a:chOff x="1084853" y="3284984"/>
            <a:chExt cx="126014" cy="1539524"/>
          </a:xfrm>
          <a:solidFill>
            <a:srgbClr val="66FF99"/>
          </a:solidFill>
        </p:grpSpPr>
        <p:sp>
          <p:nvSpPr>
            <p:cNvPr id="52" name="角丸四角形 51"/>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53" name="角丸四角形 52"/>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17" name="グループ化 16"/>
          <p:cNvGrpSpPr/>
          <p:nvPr/>
        </p:nvGrpSpPr>
        <p:grpSpPr>
          <a:xfrm>
            <a:off x="1732860" y="3925804"/>
            <a:ext cx="208263" cy="493117"/>
            <a:chOff x="2885737" y="4226173"/>
            <a:chExt cx="208263" cy="493117"/>
          </a:xfrm>
        </p:grpSpPr>
        <p:grpSp>
          <p:nvGrpSpPr>
            <p:cNvPr id="34" name="グループ化 33"/>
            <p:cNvGrpSpPr/>
            <p:nvPr/>
          </p:nvGrpSpPr>
          <p:grpSpPr>
            <a:xfrm>
              <a:off x="2885737" y="4226173"/>
              <a:ext cx="72000" cy="493117"/>
              <a:chOff x="1084853" y="3284984"/>
              <a:chExt cx="126014" cy="1539524"/>
            </a:xfrm>
            <a:solidFill>
              <a:srgbClr val="66FF99"/>
            </a:solidFill>
          </p:grpSpPr>
          <p:sp>
            <p:nvSpPr>
              <p:cNvPr id="38" name="角丸四角形 37"/>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9" name="角丸四角形 38"/>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35" name="グループ化 34"/>
            <p:cNvGrpSpPr/>
            <p:nvPr/>
          </p:nvGrpSpPr>
          <p:grpSpPr>
            <a:xfrm>
              <a:off x="3022000" y="4226173"/>
              <a:ext cx="72000" cy="493117"/>
              <a:chOff x="1084853" y="3284984"/>
              <a:chExt cx="126014" cy="1539524"/>
            </a:xfrm>
            <a:solidFill>
              <a:srgbClr val="66FF99"/>
            </a:solidFill>
          </p:grpSpPr>
          <p:sp>
            <p:nvSpPr>
              <p:cNvPr id="36" name="角丸四角形 35"/>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37" name="角丸四角形 36"/>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sp>
        <p:nvSpPr>
          <p:cNvPr id="18" name="テキスト ボックス 17"/>
          <p:cNvSpPr txBox="1"/>
          <p:nvPr/>
        </p:nvSpPr>
        <p:spPr>
          <a:xfrm>
            <a:off x="2698947" y="2026406"/>
            <a:ext cx="1018227" cy="369332"/>
          </a:xfrm>
          <a:prstGeom prst="rect">
            <a:avLst/>
          </a:prstGeom>
          <a:noFill/>
        </p:spPr>
        <p:txBody>
          <a:bodyPr wrap="none" rtlCol="0">
            <a:spAutoFit/>
          </a:bodyPr>
          <a:lstStyle/>
          <a:p>
            <a:r>
              <a:rPr lang="ja-JP" altLang="en-US" dirty="0">
                <a:solidFill>
                  <a:prstClr val="black"/>
                </a:solidFill>
                <a:latin typeface="Arial" panose="020B0604020202020204" pitchFamily="34" charset="0"/>
                <a:cs typeface="Arial" panose="020B0604020202020204" pitchFamily="34" charset="0"/>
              </a:rPr>
              <a:t>雑種</a:t>
            </a:r>
            <a:r>
              <a:rPr lang="en-US" altLang="ja-JP" dirty="0" smtClean="0">
                <a:solidFill>
                  <a:prstClr val="black"/>
                </a:solidFill>
                <a:latin typeface="Arial" panose="020B0604020202020204" pitchFamily="34" charset="0"/>
                <a:cs typeface="Arial" panose="020B0604020202020204" pitchFamily="34" charset="0"/>
              </a:rPr>
              <a:t>A/B</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19" name="テキスト ボックス 18"/>
          <p:cNvSpPr txBox="1"/>
          <p:nvPr/>
        </p:nvSpPr>
        <p:spPr>
          <a:xfrm>
            <a:off x="1555577" y="4667665"/>
            <a:ext cx="569387"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種</a:t>
            </a:r>
            <a:r>
              <a:rPr lang="en-US" altLang="ja-JP" dirty="0">
                <a:solidFill>
                  <a:prstClr val="black"/>
                </a:solidFill>
                <a:latin typeface="Arial" panose="020B0604020202020204" pitchFamily="34" charset="0"/>
                <a:cs typeface="Arial" panose="020B0604020202020204" pitchFamily="34" charset="0"/>
              </a:rPr>
              <a:t>B</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0" name="テキスト ボックス 19"/>
          <p:cNvSpPr txBox="1"/>
          <p:nvPr/>
        </p:nvSpPr>
        <p:spPr>
          <a:xfrm>
            <a:off x="1555577" y="1185993"/>
            <a:ext cx="569387" cy="369332"/>
          </a:xfrm>
          <a:prstGeom prst="rect">
            <a:avLst/>
          </a:prstGeom>
          <a:noFill/>
        </p:spPr>
        <p:txBody>
          <a:bodyPr wrap="non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種</a:t>
            </a:r>
            <a:r>
              <a:rPr lang="en-US" altLang="ja-JP" dirty="0" smtClean="0">
                <a:solidFill>
                  <a:prstClr val="black"/>
                </a:solidFill>
                <a:latin typeface="Arial" panose="020B0604020202020204" pitchFamily="34" charset="0"/>
                <a:cs typeface="Arial" panose="020B0604020202020204" pitchFamily="34" charset="0"/>
              </a:rPr>
              <a:t>A</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21" name="テキスト ボックス 20"/>
          <p:cNvSpPr txBox="1"/>
          <p:nvPr/>
        </p:nvSpPr>
        <p:spPr>
          <a:xfrm>
            <a:off x="2487713" y="3976540"/>
            <a:ext cx="1901487" cy="830997"/>
          </a:xfrm>
          <a:prstGeom prst="rect">
            <a:avLst/>
          </a:prstGeom>
          <a:noFill/>
        </p:spPr>
        <p:txBody>
          <a:bodyPr wrap="squar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染色体が同じでないので精子や卵子ができない（不稔）</a:t>
            </a:r>
          </a:p>
        </p:txBody>
      </p:sp>
      <p:sp>
        <p:nvSpPr>
          <p:cNvPr id="64" name="正方形/長方形 63"/>
          <p:cNvSpPr/>
          <p:nvPr/>
        </p:nvSpPr>
        <p:spPr>
          <a:xfrm>
            <a:off x="345522" y="54242"/>
            <a:ext cx="8452956" cy="523220"/>
          </a:xfrm>
          <a:prstGeom prst="rect">
            <a:avLst/>
          </a:prstGeom>
        </p:spPr>
        <p:txBody>
          <a:bodyPr wrap="none">
            <a:spAutoFit/>
          </a:bodyPr>
          <a:lstStyle/>
          <a:p>
            <a:pPr algn="ctr"/>
            <a:r>
              <a:rPr lang="ja-JP" altLang="en-US" sz="2800" dirty="0">
                <a:solidFill>
                  <a:prstClr val="black"/>
                </a:solidFill>
                <a:latin typeface="Arial" panose="020B0604020202020204" pitchFamily="34" charset="0"/>
                <a:cs typeface="Arial" panose="020B0604020202020204" pitchFamily="34" charset="0"/>
              </a:rPr>
              <a:t>異質四倍体は雑種の全ゲノム重複によって</a:t>
            </a:r>
            <a:r>
              <a:rPr lang="ja-JP" altLang="en-US" sz="2800" dirty="0" smtClean="0">
                <a:solidFill>
                  <a:prstClr val="black"/>
                </a:solidFill>
                <a:latin typeface="Arial" panose="020B0604020202020204" pitchFamily="34" charset="0"/>
                <a:cs typeface="Arial" panose="020B0604020202020204" pitchFamily="34" charset="0"/>
              </a:rPr>
              <a:t>つくられる</a:t>
            </a:r>
            <a:endParaRPr lang="ja-JP" altLang="en-US" sz="2800" dirty="0"/>
          </a:p>
        </p:txBody>
      </p:sp>
      <p:grpSp>
        <p:nvGrpSpPr>
          <p:cNvPr id="65" name="グループ化 64"/>
          <p:cNvGrpSpPr/>
          <p:nvPr/>
        </p:nvGrpSpPr>
        <p:grpSpPr>
          <a:xfrm>
            <a:off x="4000500" y="1821728"/>
            <a:ext cx="4020624" cy="3701619"/>
            <a:chOff x="4000500" y="1455752"/>
            <a:chExt cx="4020624" cy="3701619"/>
          </a:xfrm>
        </p:grpSpPr>
        <p:sp>
          <p:nvSpPr>
            <p:cNvPr id="66" name="円/楕円 65"/>
            <p:cNvSpPr/>
            <p:nvPr/>
          </p:nvSpPr>
          <p:spPr>
            <a:xfrm rot="5400000">
              <a:off x="5201523" y="2273723"/>
              <a:ext cx="1884510" cy="1048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nvGrpSpPr>
            <p:cNvPr id="67" name="グループ化 66"/>
            <p:cNvGrpSpPr/>
            <p:nvPr/>
          </p:nvGrpSpPr>
          <p:grpSpPr>
            <a:xfrm rot="16200000">
              <a:off x="5911877" y="2362603"/>
              <a:ext cx="493117" cy="210332"/>
              <a:chOff x="4383593" y="2556552"/>
              <a:chExt cx="493117" cy="210332"/>
            </a:xfrm>
          </p:grpSpPr>
          <p:grpSp>
            <p:nvGrpSpPr>
              <p:cNvPr id="93" name="グループ化 92"/>
              <p:cNvGrpSpPr/>
              <p:nvPr/>
            </p:nvGrpSpPr>
            <p:grpSpPr>
              <a:xfrm rot="5400000">
                <a:off x="4594152" y="2484325"/>
                <a:ext cx="72000" cy="493117"/>
                <a:chOff x="1084853" y="3284984"/>
                <a:chExt cx="126014" cy="1539524"/>
              </a:xfrm>
              <a:solidFill>
                <a:schemeClr val="bg1"/>
              </a:solidFill>
            </p:grpSpPr>
            <p:sp>
              <p:nvSpPr>
                <p:cNvPr id="97" name="角丸四角形 96"/>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98" name="角丸四角形 97"/>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94" name="グループ化 93"/>
              <p:cNvGrpSpPr/>
              <p:nvPr/>
            </p:nvGrpSpPr>
            <p:grpSpPr>
              <a:xfrm rot="5400000">
                <a:off x="4594152" y="2345993"/>
                <a:ext cx="72000" cy="493117"/>
                <a:chOff x="1084853" y="3284984"/>
                <a:chExt cx="126014" cy="1539524"/>
              </a:xfrm>
              <a:solidFill>
                <a:schemeClr val="bg1"/>
              </a:solidFill>
            </p:grpSpPr>
            <p:sp>
              <p:nvSpPr>
                <p:cNvPr id="95" name="角丸四角形 94"/>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96" name="角丸四角形 95"/>
                <p:cNvSpPr/>
                <p:nvPr/>
              </p:nvSpPr>
              <p:spPr>
                <a:xfrm>
                  <a:off x="1084853" y="3888404"/>
                  <a:ext cx="126014" cy="9361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grpSp>
          <p:nvGrpSpPr>
            <p:cNvPr id="68" name="グループ化 67"/>
            <p:cNvGrpSpPr/>
            <p:nvPr/>
          </p:nvGrpSpPr>
          <p:grpSpPr>
            <a:xfrm rot="16200000">
              <a:off x="5911877" y="3074151"/>
              <a:ext cx="493117" cy="206810"/>
              <a:chOff x="4383593" y="3507589"/>
              <a:chExt cx="493117" cy="206810"/>
            </a:xfrm>
          </p:grpSpPr>
          <p:grpSp>
            <p:nvGrpSpPr>
              <p:cNvPr id="77" name="グループ化 76"/>
              <p:cNvGrpSpPr/>
              <p:nvPr/>
            </p:nvGrpSpPr>
            <p:grpSpPr>
              <a:xfrm rot="5400000">
                <a:off x="4594152" y="3297030"/>
                <a:ext cx="72000" cy="493117"/>
                <a:chOff x="1084853" y="3284984"/>
                <a:chExt cx="126014" cy="1539524"/>
              </a:xfrm>
              <a:solidFill>
                <a:srgbClr val="66FF99"/>
              </a:solidFill>
            </p:grpSpPr>
            <p:sp>
              <p:nvSpPr>
                <p:cNvPr id="88" name="角丸四角形 87"/>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92" name="角丸四角形 91"/>
                <p:cNvSpPr/>
                <p:nvPr/>
              </p:nvSpPr>
              <p:spPr>
                <a:xfrm>
                  <a:off x="1084853" y="3888403"/>
                  <a:ext cx="126014" cy="9361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nvGrpSpPr>
              <p:cNvPr id="79" name="グループ化 78"/>
              <p:cNvGrpSpPr/>
              <p:nvPr/>
            </p:nvGrpSpPr>
            <p:grpSpPr>
              <a:xfrm rot="5400000">
                <a:off x="4594152" y="3431840"/>
                <a:ext cx="72000" cy="493117"/>
                <a:chOff x="1084853" y="3284984"/>
                <a:chExt cx="126014" cy="1539524"/>
              </a:xfrm>
              <a:solidFill>
                <a:srgbClr val="66FF99"/>
              </a:solidFill>
            </p:grpSpPr>
            <p:sp>
              <p:nvSpPr>
                <p:cNvPr id="86" name="角丸四角形 85"/>
                <p:cNvSpPr/>
                <p:nvPr/>
              </p:nvSpPr>
              <p:spPr>
                <a:xfrm>
                  <a:off x="1084853" y="3284984"/>
                  <a:ext cx="126014" cy="5760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sp>
              <p:nvSpPr>
                <p:cNvPr id="87" name="角丸四角形 86"/>
                <p:cNvSpPr/>
                <p:nvPr/>
              </p:nvSpPr>
              <p:spPr>
                <a:xfrm>
                  <a:off x="1084853" y="3888403"/>
                  <a:ext cx="126014" cy="9361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panose="020B0604020202020204" pitchFamily="34" charset="0"/>
                    <a:cs typeface="Arial" panose="020B0604020202020204" pitchFamily="34" charset="0"/>
                  </a:endParaRPr>
                </a:p>
              </p:txBody>
            </p:sp>
          </p:grpSp>
        </p:grpSp>
        <p:cxnSp>
          <p:nvCxnSpPr>
            <p:cNvPr id="69" name="直線矢印コネクタ 68"/>
            <p:cNvCxnSpPr/>
            <p:nvPr/>
          </p:nvCxnSpPr>
          <p:spPr>
            <a:xfrm>
              <a:off x="4000500" y="2778934"/>
              <a:ext cx="1478901" cy="0"/>
            </a:xfrm>
            <a:prstGeom prst="straightConnector1">
              <a:avLst/>
            </a:prstGeom>
            <a:ln w="38100">
              <a:solidFill>
                <a:srgbClr val="0303FF"/>
              </a:solidFill>
              <a:tailEnd type="arrow" w="lg" len="lg"/>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5314950" y="4790522"/>
              <a:ext cx="2706174"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1" name="テキスト ボックス 70"/>
            <p:cNvSpPr txBox="1"/>
            <p:nvPr/>
          </p:nvSpPr>
          <p:spPr>
            <a:xfrm>
              <a:off x="6015535" y="4788039"/>
              <a:ext cx="1338828"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異質</a:t>
              </a:r>
              <a:r>
                <a:rPr lang="ja-JP" altLang="en-US" dirty="0">
                  <a:solidFill>
                    <a:prstClr val="black"/>
                  </a:solidFill>
                  <a:latin typeface="Arial" panose="020B0604020202020204" pitchFamily="34" charset="0"/>
                  <a:cs typeface="Arial" panose="020B0604020202020204" pitchFamily="34" charset="0"/>
                </a:rPr>
                <a:t>四倍体</a:t>
              </a:r>
              <a:endParaRPr lang="ja-JP" altLang="en-US" dirty="0" smtClean="0">
                <a:solidFill>
                  <a:prstClr val="black"/>
                </a:solidFill>
                <a:latin typeface="Arial" panose="020B0604020202020204" pitchFamily="34" charset="0"/>
                <a:cs typeface="Arial" panose="020B0604020202020204" pitchFamily="34" charset="0"/>
              </a:endParaRPr>
            </a:p>
          </p:txBody>
        </p:sp>
        <p:sp>
          <p:nvSpPr>
            <p:cNvPr id="72" name="テキスト ボックス 71"/>
            <p:cNvSpPr txBox="1"/>
            <p:nvPr/>
          </p:nvSpPr>
          <p:spPr>
            <a:xfrm>
              <a:off x="4183191" y="2112793"/>
              <a:ext cx="1156336" cy="646331"/>
            </a:xfrm>
            <a:prstGeom prst="rect">
              <a:avLst/>
            </a:prstGeom>
            <a:noFill/>
          </p:spPr>
          <p:txBody>
            <a:bodyPr wrap="square" rtlCol="0">
              <a:spAutoFit/>
            </a:bodyPr>
            <a:lstStyle/>
            <a:p>
              <a:pPr algn="ctr"/>
              <a:r>
                <a:rPr lang="ja-JP" altLang="en-US" dirty="0" smtClean="0">
                  <a:solidFill>
                    <a:prstClr val="black"/>
                  </a:solidFill>
                  <a:latin typeface="Arial" panose="020B0604020202020204" pitchFamily="34" charset="0"/>
                  <a:cs typeface="Arial" panose="020B0604020202020204" pitchFamily="34" charset="0"/>
                </a:rPr>
                <a:t>全ゲノム重複</a:t>
              </a:r>
            </a:p>
          </p:txBody>
        </p:sp>
        <p:sp>
          <p:nvSpPr>
            <p:cNvPr id="73" name="テキスト ボックス 72"/>
            <p:cNvSpPr txBox="1"/>
            <p:nvPr/>
          </p:nvSpPr>
          <p:spPr>
            <a:xfrm>
              <a:off x="5249369" y="3791734"/>
              <a:ext cx="1818134" cy="584775"/>
            </a:xfrm>
            <a:prstGeom prst="rect">
              <a:avLst/>
            </a:prstGeom>
            <a:noFill/>
          </p:spPr>
          <p:txBody>
            <a:bodyPr wrap="square" rtlCol="0">
              <a:spAutoFit/>
            </a:bodyPr>
            <a:lstStyle/>
            <a:p>
              <a:pPr algn="ctr"/>
              <a:r>
                <a:rPr lang="ja-JP" altLang="en-US" sz="1600" dirty="0" smtClean="0">
                  <a:solidFill>
                    <a:prstClr val="black"/>
                  </a:solidFill>
                  <a:latin typeface="Arial" panose="020B0604020202020204" pitchFamily="34" charset="0"/>
                  <a:cs typeface="Arial" panose="020B0604020202020204" pitchFamily="34" charset="0"/>
                </a:rPr>
                <a:t>精子や卵子を作り、子孫が残せる</a:t>
              </a:r>
            </a:p>
          </p:txBody>
        </p:sp>
        <p:sp>
          <p:nvSpPr>
            <p:cNvPr id="74" name="テキスト ボックス 73"/>
            <p:cNvSpPr txBox="1"/>
            <p:nvPr/>
          </p:nvSpPr>
          <p:spPr>
            <a:xfrm>
              <a:off x="5809622" y="1455752"/>
              <a:ext cx="646331"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新種</a:t>
              </a:r>
            </a:p>
          </p:txBody>
        </p:sp>
        <p:sp>
          <p:nvSpPr>
            <p:cNvPr id="75" name="正方形/長方形 74"/>
            <p:cNvSpPr/>
            <p:nvPr/>
          </p:nvSpPr>
          <p:spPr>
            <a:xfrm>
              <a:off x="6637412" y="1743461"/>
              <a:ext cx="1383712" cy="369332"/>
            </a:xfrm>
            <a:prstGeom prst="rect">
              <a:avLst/>
            </a:prstGeom>
          </p:spPr>
          <p:txBody>
            <a:bodyPr wrap="none">
              <a:spAutoFit/>
            </a:bodyPr>
            <a:lstStyle/>
            <a:p>
              <a:r>
                <a:rPr lang="ja-JP" altLang="en-US" dirty="0" smtClean="0">
                  <a:solidFill>
                    <a:prstClr val="black"/>
                  </a:solidFill>
                  <a:latin typeface="Arial" panose="020B0604020202020204" pitchFamily="34" charset="0"/>
                  <a:cs typeface="Arial" panose="020B0604020202020204" pitchFamily="34" charset="0"/>
                </a:rPr>
                <a:t>サブゲノム</a:t>
              </a:r>
              <a:r>
                <a:rPr lang="en-US" altLang="ja-JP" dirty="0" smtClean="0">
                  <a:solidFill>
                    <a:prstClr val="black"/>
                  </a:solidFill>
                  <a:latin typeface="Arial" panose="020B0604020202020204" pitchFamily="34" charset="0"/>
                  <a:cs typeface="Arial" panose="020B0604020202020204" pitchFamily="34" charset="0"/>
                </a:rPr>
                <a:t>A</a:t>
              </a:r>
              <a:endParaRPr lang="ja-JP" altLang="en-US" dirty="0">
                <a:solidFill>
                  <a:prstClr val="black"/>
                </a:solidFill>
                <a:latin typeface="Arial" panose="020B0604020202020204" pitchFamily="34" charset="0"/>
                <a:cs typeface="Arial" panose="020B0604020202020204" pitchFamily="34" charset="0"/>
              </a:endParaRPr>
            </a:p>
          </p:txBody>
        </p:sp>
        <p:sp>
          <p:nvSpPr>
            <p:cNvPr id="76" name="正方形/長方形 75"/>
            <p:cNvSpPr/>
            <p:nvPr/>
          </p:nvSpPr>
          <p:spPr>
            <a:xfrm>
              <a:off x="6637412" y="3327337"/>
              <a:ext cx="1383712" cy="369332"/>
            </a:xfrm>
            <a:prstGeom prst="rect">
              <a:avLst/>
            </a:prstGeom>
          </p:spPr>
          <p:txBody>
            <a:bodyPr wrap="none">
              <a:spAutoFit/>
            </a:bodyPr>
            <a:lstStyle/>
            <a:p>
              <a:r>
                <a:rPr lang="ja-JP" altLang="en-US" dirty="0" smtClean="0">
                  <a:solidFill>
                    <a:prstClr val="black"/>
                  </a:solidFill>
                  <a:latin typeface="Arial" panose="020B0604020202020204" pitchFamily="34" charset="0"/>
                  <a:cs typeface="Arial" panose="020B0604020202020204" pitchFamily="34" charset="0"/>
                </a:rPr>
                <a:t>サブゲノム</a:t>
              </a:r>
              <a:r>
                <a:rPr lang="en-US" altLang="ja-JP" dirty="0" smtClean="0">
                  <a:solidFill>
                    <a:prstClr val="black"/>
                  </a:solidFill>
                  <a:latin typeface="Arial" panose="020B0604020202020204" pitchFamily="34" charset="0"/>
                  <a:cs typeface="Arial" panose="020B0604020202020204" pitchFamily="34" charset="0"/>
                </a:rPr>
                <a:t>B</a:t>
              </a:r>
              <a:endParaRPr lang="ja-JP" altLang="en-US" dirty="0">
                <a:solidFill>
                  <a:prstClr val="black"/>
                </a:solidFill>
                <a:latin typeface="Arial" panose="020B0604020202020204" pitchFamily="34" charset="0"/>
                <a:cs typeface="Arial" panose="020B0604020202020204" pitchFamily="34" charset="0"/>
              </a:endParaRPr>
            </a:p>
          </p:txBody>
        </p:sp>
      </p:grpSp>
      <p:grpSp>
        <p:nvGrpSpPr>
          <p:cNvPr id="13" name="グループ化 12"/>
          <p:cNvGrpSpPr/>
          <p:nvPr/>
        </p:nvGrpSpPr>
        <p:grpSpPr>
          <a:xfrm>
            <a:off x="599330" y="2163856"/>
            <a:ext cx="1278996" cy="851736"/>
            <a:chOff x="946085" y="2137668"/>
            <a:chExt cx="1278996" cy="851736"/>
          </a:xfrm>
        </p:grpSpPr>
        <p:sp>
          <p:nvSpPr>
            <p:cNvPr id="99" name="テキスト ボックス 98"/>
            <p:cNvSpPr txBox="1"/>
            <p:nvPr/>
          </p:nvSpPr>
          <p:spPr>
            <a:xfrm>
              <a:off x="946085" y="2650850"/>
              <a:ext cx="1210588" cy="338554"/>
            </a:xfrm>
            <a:prstGeom prst="rect">
              <a:avLst/>
            </a:prstGeom>
            <a:noFill/>
          </p:spPr>
          <p:txBody>
            <a:bodyPr wrap="none" rtlCol="0">
              <a:spAutoFit/>
            </a:bodyPr>
            <a:lstStyle/>
            <a:p>
              <a:r>
                <a:rPr lang="ja-JP" altLang="en-US" sz="1600" dirty="0" smtClean="0">
                  <a:solidFill>
                    <a:prstClr val="black"/>
                  </a:solidFill>
                  <a:latin typeface="Arial" panose="020B0604020202020204" pitchFamily="34" charset="0"/>
                  <a:cs typeface="Arial" panose="020B0604020202020204" pitchFamily="34" charset="0"/>
                </a:rPr>
                <a:t>相同染色体</a:t>
              </a:r>
            </a:p>
          </p:txBody>
        </p:sp>
        <p:cxnSp>
          <p:nvCxnSpPr>
            <p:cNvPr id="100" name="直線コネクタ 99"/>
            <p:cNvCxnSpPr/>
            <p:nvPr/>
          </p:nvCxnSpPr>
          <p:spPr>
            <a:xfrm flipV="1">
              <a:off x="1762652" y="2137668"/>
              <a:ext cx="288371" cy="54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1762652" y="2287587"/>
              <a:ext cx="462429" cy="4069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6324650" y="2793048"/>
            <a:ext cx="1935115" cy="752874"/>
            <a:chOff x="6324650" y="2793048"/>
            <a:chExt cx="1935115" cy="752874"/>
          </a:xfrm>
        </p:grpSpPr>
        <p:sp>
          <p:nvSpPr>
            <p:cNvPr id="113" name="テキスト ボックス 112"/>
            <p:cNvSpPr txBox="1"/>
            <p:nvPr/>
          </p:nvSpPr>
          <p:spPr>
            <a:xfrm>
              <a:off x="7049177" y="2938927"/>
              <a:ext cx="1210588" cy="338554"/>
            </a:xfrm>
            <a:prstGeom prst="rect">
              <a:avLst/>
            </a:prstGeom>
            <a:noFill/>
          </p:spPr>
          <p:txBody>
            <a:bodyPr wrap="none" rtlCol="0">
              <a:spAutoFit/>
            </a:bodyPr>
            <a:lstStyle/>
            <a:p>
              <a:r>
                <a:rPr lang="ja-JP" altLang="en-US" sz="1600" dirty="0">
                  <a:solidFill>
                    <a:prstClr val="black"/>
                  </a:solidFill>
                  <a:latin typeface="Arial" panose="020B0604020202020204" pitchFamily="34" charset="0"/>
                  <a:cs typeface="Arial" panose="020B0604020202020204" pitchFamily="34" charset="0"/>
                </a:rPr>
                <a:t>同祖</a:t>
              </a:r>
              <a:r>
                <a:rPr lang="ja-JP" altLang="en-US" sz="1600" dirty="0" smtClean="0">
                  <a:solidFill>
                    <a:prstClr val="black"/>
                  </a:solidFill>
                  <a:latin typeface="Arial" panose="020B0604020202020204" pitchFamily="34" charset="0"/>
                  <a:cs typeface="Arial" panose="020B0604020202020204" pitchFamily="34" charset="0"/>
                </a:rPr>
                <a:t>染色体</a:t>
              </a:r>
            </a:p>
          </p:txBody>
        </p:sp>
        <p:cxnSp>
          <p:nvCxnSpPr>
            <p:cNvPr id="118" name="直線コネクタ 117"/>
            <p:cNvCxnSpPr>
              <a:stCxn id="113" idx="1"/>
            </p:cNvCxnSpPr>
            <p:nvPr/>
          </p:nvCxnSpPr>
          <p:spPr>
            <a:xfrm flipH="1" flipV="1">
              <a:off x="6329933" y="2793048"/>
              <a:ext cx="719244" cy="315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コネクタ 119"/>
            <p:cNvCxnSpPr>
              <a:endCxn id="113" idx="1"/>
            </p:cNvCxnSpPr>
            <p:nvPr/>
          </p:nvCxnSpPr>
          <p:spPr>
            <a:xfrm flipV="1">
              <a:off x="6324650" y="3108204"/>
              <a:ext cx="724527" cy="4377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8" name="直線コネクタ 77"/>
          <p:cNvCxnSpPr/>
          <p:nvPr/>
        </p:nvCxnSpPr>
        <p:spPr>
          <a:xfrm>
            <a:off x="1118494" y="5180978"/>
            <a:ext cx="2771616"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2065721" y="5177859"/>
            <a:ext cx="877163" cy="369332"/>
          </a:xfrm>
          <a:prstGeom prst="rect">
            <a:avLst/>
          </a:prstGeom>
          <a:noFill/>
        </p:spPr>
        <p:txBody>
          <a:bodyPr wrap="none" rtlCol="0">
            <a:spAutoFit/>
          </a:bodyPr>
          <a:lstStyle/>
          <a:p>
            <a:r>
              <a:rPr lang="ja-JP" altLang="en-US" dirty="0" smtClean="0">
                <a:solidFill>
                  <a:prstClr val="black"/>
                </a:solidFill>
                <a:latin typeface="Arial" panose="020B0604020202020204" pitchFamily="34" charset="0"/>
                <a:cs typeface="Arial" panose="020B0604020202020204" pitchFamily="34" charset="0"/>
              </a:rPr>
              <a:t>二倍体</a:t>
            </a:r>
            <a:endParaRPr lang="en-US" altLang="ja-JP"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12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標準サイズ・ページ番号.potx" id="{21091FAF-0A1B-4BB6-9243-EB4A0E1D66D0}" vid="{F747494B-685D-4CCC-A0C5-B17E7694CFD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1037</TotalTime>
  <Words>1900</Words>
  <Application>Microsoft Office PowerPoint</Application>
  <PresentationFormat>画面に合わせる (4:3)</PresentationFormat>
  <Paragraphs>416</Paragraphs>
  <Slides>28</Slides>
  <Notes>26</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28</vt:i4>
      </vt:variant>
    </vt:vector>
  </HeadingPairs>
  <TitlesOfParts>
    <vt:vector size="40" baseType="lpstr">
      <vt:lpstr>ＭＳ Ｐゴシック</vt:lpstr>
      <vt:lpstr>ＭＳ Ｐ明朝</vt:lpstr>
      <vt:lpstr>ＭＳ ゴシック</vt:lpstr>
      <vt:lpstr>Arial</vt:lpstr>
      <vt:lpstr>Calibri</vt:lpstr>
      <vt:lpstr>Calibri Light</vt:lpstr>
      <vt:lpstr>Symbol</vt:lpstr>
      <vt:lpstr>Times New Roman</vt:lpstr>
      <vt:lpstr>Wingdings</vt:lpstr>
      <vt:lpstr>Office テーマ</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mtaira</dc:creator>
  <cp:lastModifiedBy>mtaira</cp:lastModifiedBy>
  <cp:revision>77</cp:revision>
  <dcterms:created xsi:type="dcterms:W3CDTF">2016-10-16T15:44:21Z</dcterms:created>
  <dcterms:modified xsi:type="dcterms:W3CDTF">2016-10-17T17:31:26Z</dcterms:modified>
</cp:coreProperties>
</file>